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275" r:id="rId3"/>
    <p:sldId id="340" r:id="rId4"/>
    <p:sldId id="322" r:id="rId5"/>
    <p:sldId id="278" r:id="rId6"/>
    <p:sldId id="289" r:id="rId7"/>
    <p:sldId id="281" r:id="rId8"/>
    <p:sldId id="282" r:id="rId9"/>
    <p:sldId id="291" r:id="rId10"/>
    <p:sldId id="342" r:id="rId11"/>
    <p:sldId id="338" r:id="rId12"/>
    <p:sldId id="331" r:id="rId13"/>
    <p:sldId id="292" r:id="rId14"/>
    <p:sldId id="294" r:id="rId15"/>
    <p:sldId id="301" r:id="rId16"/>
    <p:sldId id="303" r:id="rId17"/>
    <p:sldId id="312" r:id="rId18"/>
    <p:sldId id="326" r:id="rId19"/>
    <p:sldId id="327" r:id="rId20"/>
    <p:sldId id="328" r:id="rId21"/>
    <p:sldId id="329" r:id="rId22"/>
    <p:sldId id="330" r:id="rId23"/>
    <p:sldId id="314" r:id="rId24"/>
    <p:sldId id="315" r:id="rId25"/>
    <p:sldId id="346" r:id="rId26"/>
    <p:sldId id="333" r:id="rId27"/>
    <p:sldId id="334" r:id="rId28"/>
    <p:sldId id="335" r:id="rId29"/>
    <p:sldId id="336" r:id="rId30"/>
    <p:sldId id="337" r:id="rId31"/>
    <p:sldId id="316" r:id="rId32"/>
    <p:sldId id="317" r:id="rId33"/>
    <p:sldId id="318" r:id="rId34"/>
    <p:sldId id="325" r:id="rId35"/>
    <p:sldId id="320" r:id="rId36"/>
    <p:sldId id="321" r:id="rId37"/>
    <p:sldId id="323" r:id="rId38"/>
    <p:sldId id="341" r:id="rId39"/>
    <p:sldId id="345" r:id="rId40"/>
    <p:sldId id="34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682F"/>
    <a:srgbClr val="004821"/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15" autoAdjust="0"/>
    <p:restoredTop sz="99462" autoAdjust="0"/>
  </p:normalViewPr>
  <p:slideViewPr>
    <p:cSldViewPr>
      <p:cViewPr>
        <p:scale>
          <a:sx n="75" d="100"/>
          <a:sy n="75" d="100"/>
        </p:scale>
        <p:origin x="-1236" y="-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869-FD1E-43F1-9D2D-A62EC46D5EF2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C9D9-4E8F-45BF-8B35-472C104FC9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A2E52-0D43-4579-A635-F9F94384A75B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D27FA-F025-4821-AE64-1381CEC125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44653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of Electroless Composite Coatings for High-temperature Tribological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44031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Ni-B coatings are much superior to most common electroless Ni-P and pure Ni coatings in terms of their superior characteristics features, namely hardness, frictional behavior and resistance to wear and corrosion.</a:t>
            </a:r>
          </a:p>
          <a:p>
            <a:endParaRPr lang="en-US" dirty="0"/>
          </a:p>
          <a:p>
            <a:r>
              <a:rPr lang="en-US" dirty="0"/>
              <a:t>Ni-P based or Ni-B based coatings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literature survey I have understood that incorporation of another hard reinforcing phase along with hBN can help me to improve mechanical and tribological properties further.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903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Electroless coating technique is a cost-effective way to synthesize thin layered material on a substrate, where combination of properties like sufficiently high hardness, low friction coefficient as well as good corrosion resistance can be achieved. 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we</a:t>
            </a:r>
            <a:r>
              <a:rPr lang="en-US" baseline="0" dirty="0"/>
              <a:t> can easily make a difference that </a:t>
            </a:r>
            <a:r>
              <a:rPr lang="en-US" dirty="0"/>
              <a:t> hBN will be good for our project work.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 bigger challenge and not very common to have lubricating effects maintained at higher temperature.</a:t>
            </a:r>
          </a:p>
          <a:p>
            <a:r>
              <a:rPr lang="en-US" dirty="0"/>
              <a:t>Are to be used to reduce friction but they do not last beyond a specific temperature </a:t>
            </a:r>
          </a:p>
          <a:p>
            <a:r>
              <a:rPr lang="en-US" dirty="0"/>
              <a:t>Liquid lubricants decompose</a:t>
            </a:r>
          </a:p>
          <a:p>
            <a:r>
              <a:rPr lang="en-US" dirty="0"/>
              <a:t>We require solid </a:t>
            </a:r>
            <a:r>
              <a:rPr lang="en-US" dirty="0" err="1"/>
              <a:t>lub</a:t>
            </a:r>
            <a:endParaRPr lang="en-US" dirty="0"/>
          </a:p>
          <a:p>
            <a:r>
              <a:rPr lang="en-US" dirty="0"/>
              <a:t>Several solid lubricants have different temperature range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7223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6807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hBN is the best</a:t>
            </a:r>
          </a:p>
          <a:p>
            <a:endParaRPr lang="en-US" dirty="0"/>
          </a:p>
          <a:p>
            <a:r>
              <a:rPr lang="en-US" dirty="0"/>
              <a:t>Next level of our work </a:t>
            </a:r>
          </a:p>
          <a:p>
            <a:endParaRPr lang="en-US" dirty="0"/>
          </a:p>
          <a:p>
            <a:r>
              <a:rPr lang="en-US" dirty="0"/>
              <a:t>Cite more references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Phases generated after decomposition (mention at least 2-3) … Purpose of using solid lubricant not fulfilled at that temperate and beyond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D27FA-F025-4821-AE64-1381CEC125A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55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4F63-69CF-4E29-9EAF-AD430E8FC1A4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18A9B-8296-477E-9CC3-9A5DC6EB1203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5E1CA-EAC3-417E-BB8D-07D11F7CDFA5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EC207-5C54-4291-B6B5-58CE7772971F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19408-A7F8-4E34-B5B9-107CCBE82040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EEC0-5D29-46FF-A1B6-D2D606547BB4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DEB8-EE45-4006-AE5B-2391C1F0EB27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FB13-AC8A-40D8-9B68-5335DF6BC906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7A91-94CA-4AEB-8317-451E3914820D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F2F47-596C-4CE9-820A-BDDD4B542675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36CE-0BBB-403A-B16F-07F6320A5060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8315E-FC34-4D19-A269-E3DBDB85C127}" type="datetime1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B429-F1D0-4448-9168-9A352FF96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95400" y="533400"/>
            <a:ext cx="678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High Temperature Characterization of Electroless Tribological Coatings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200" y="2057400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Mid-semester evaluation of M.Tech project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54864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Department of Mechanical Engineering</a:t>
            </a:r>
          </a:p>
          <a:p>
            <a:pPr algn="ctr"/>
            <a:r>
              <a:rPr lang="en-US" sz="2400" dirty="0"/>
              <a:t>Indian Institute of Technology Indore</a:t>
            </a:r>
          </a:p>
          <a:p>
            <a:pPr algn="ctr"/>
            <a:r>
              <a:rPr lang="en-US" sz="2400" dirty="0"/>
              <a:t>2022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4EDFDA5-DBD1-2E48-42F3-471E1F5B9142}"/>
              </a:ext>
            </a:extLst>
          </p:cNvPr>
          <p:cNvSpPr txBox="1"/>
          <p:nvPr/>
        </p:nvSpPr>
        <p:spPr>
          <a:xfrm>
            <a:off x="3352800" y="2514600"/>
            <a:ext cx="243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Aman Kumar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5EC369-0313-92CB-9FCC-4BD1BE53014A}"/>
              </a:ext>
            </a:extLst>
          </p:cNvPr>
          <p:cNvSpPr txBox="1"/>
          <p:nvPr/>
        </p:nvSpPr>
        <p:spPr>
          <a:xfrm>
            <a:off x="2667000" y="3221662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Roll no. 2102103001, M. Tech (PIE)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873FA3-8BF7-34D6-BAD8-DA64C45CC3FC}"/>
              </a:ext>
            </a:extLst>
          </p:cNvPr>
          <p:cNvSpPr txBox="1"/>
          <p:nvPr/>
        </p:nvSpPr>
        <p:spPr>
          <a:xfrm>
            <a:off x="2118575" y="3886200"/>
            <a:ext cx="490685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i="1" dirty="0"/>
              <a:t>Under The Supervision of </a:t>
            </a:r>
          </a:p>
          <a:p>
            <a:pPr algn="ctr"/>
            <a:r>
              <a:rPr lang="en-US" sz="2800" dirty="0"/>
              <a:t>Dr. Satyajit Chatterjee</a:t>
            </a:r>
          </a:p>
          <a:p>
            <a:pPr algn="ctr"/>
            <a:r>
              <a:rPr lang="en-IN" sz="1800" dirty="0">
                <a:cs typeface="Times New Roman" panose="02020603050405020304" pitchFamily="18" charset="0"/>
              </a:rPr>
              <a:t>(Associate Professor)</a:t>
            </a:r>
            <a:r>
              <a:rPr lang="en-US" sz="1800" b="1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2200" y="28956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/>
              <a:t>Result and Discussion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4" name="Picture 3" descr="NiB15.tif"/>
          <p:cNvPicPr>
            <a:picLocks noChangeAspect="1"/>
          </p:cNvPicPr>
          <p:nvPr/>
        </p:nvPicPr>
        <p:blipFill>
          <a:blip r:embed="rId3" cstate="print"/>
          <a:srcRect r="26471" b="12948"/>
          <a:stretch>
            <a:fillRect/>
          </a:stretch>
        </p:blipFill>
        <p:spPr>
          <a:xfrm>
            <a:off x="112486" y="1295400"/>
            <a:ext cx="2630714" cy="22098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r="26387"/>
          <a:stretch>
            <a:fillRect/>
          </a:stretch>
        </p:blipFill>
        <p:spPr>
          <a:xfrm>
            <a:off x="1981200" y="1295400"/>
            <a:ext cx="2065596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3124200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Ni-B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94313" y="3124200"/>
            <a:ext cx="729687" cy="369332"/>
            <a:chOff x="5105400" y="2602468"/>
            <a:chExt cx="72968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5105400" y="2602468"/>
              <a:ext cx="7296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20µm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25440" y="2652712"/>
              <a:ext cx="13716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NiBw26.tif"/>
          <p:cNvPicPr>
            <a:picLocks noChangeAspect="1"/>
          </p:cNvPicPr>
          <p:nvPr/>
        </p:nvPicPr>
        <p:blipFill>
          <a:blip r:embed="rId5" cstate="print"/>
          <a:srcRect r="21053" b="8772"/>
          <a:stretch>
            <a:fillRect/>
          </a:stretch>
        </p:blipFill>
        <p:spPr>
          <a:xfrm>
            <a:off x="4319954" y="1295400"/>
            <a:ext cx="2461846" cy="22098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213913" y="3124200"/>
            <a:ext cx="729687" cy="381000"/>
            <a:chOff x="5105400" y="2602468"/>
            <a:chExt cx="72968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5105400" y="2602468"/>
              <a:ext cx="7296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20µm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425440" y="2652712"/>
              <a:ext cx="13716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343400" y="3124200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Ni-B-W</a:t>
            </a:r>
          </a:p>
        </p:txBody>
      </p:sp>
      <p:pic>
        <p:nvPicPr>
          <p:cNvPr id="22" name="Picture 21" descr="NiB18.tif"/>
          <p:cNvPicPr>
            <a:picLocks noChangeAspect="1"/>
          </p:cNvPicPr>
          <p:nvPr/>
        </p:nvPicPr>
        <p:blipFill>
          <a:blip r:embed="rId6" cstate="print"/>
          <a:srcRect b="10145"/>
          <a:stretch>
            <a:fillRect/>
          </a:stretch>
        </p:blipFill>
        <p:spPr>
          <a:xfrm>
            <a:off x="76200" y="3886200"/>
            <a:ext cx="3505200" cy="23622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403913" y="5867400"/>
            <a:ext cx="729687" cy="369332"/>
            <a:chOff x="5105400" y="2602468"/>
            <a:chExt cx="72968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05400" y="2602468"/>
              <a:ext cx="7296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20µm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25440" y="2652712"/>
              <a:ext cx="13716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76200" y="58674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Ni-B-W-hBN</a:t>
            </a:r>
            <a:endParaRPr lang="en-US" dirty="0"/>
          </a:p>
        </p:txBody>
      </p:sp>
      <p:pic>
        <p:nvPicPr>
          <p:cNvPr id="24" name="Picture 23"/>
          <p:cNvPicPr/>
          <p:nvPr/>
        </p:nvPicPr>
        <p:blipFill>
          <a:blip r:embed="rId7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r="10844"/>
          <a:stretch>
            <a:fillRect/>
          </a:stretch>
        </p:blipFill>
        <p:spPr>
          <a:xfrm>
            <a:off x="2590800" y="3886200"/>
            <a:ext cx="3132396" cy="23622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Surface Morphology and </a:t>
            </a:r>
            <a:r>
              <a:rPr lang="en-US" sz="2800" b="1" dirty="0" smtClean="0">
                <a:hlinkClick r:id="rId8" action="ppaction://hlinksldjump"/>
              </a:rPr>
              <a:t>EDS</a:t>
            </a:r>
            <a:endParaRPr lang="en-US" sz="2800" b="1" dirty="0"/>
          </a:p>
        </p:txBody>
      </p:sp>
      <p:pic>
        <p:nvPicPr>
          <p:cNvPr id="20" name="Picture 19"/>
          <p:cNvPicPr/>
          <p:nvPr/>
        </p:nvPicPr>
        <p:blipFill>
          <a:blip r:embed="rId9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r="26000"/>
          <a:stretch>
            <a:fillRect/>
          </a:stretch>
        </p:blipFill>
        <p:spPr>
          <a:xfrm>
            <a:off x="6477000" y="1295400"/>
            <a:ext cx="26670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44958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Micro Hardness Comparison</a:t>
            </a:r>
            <a:endParaRPr lang="en-US" sz="2800" b="1" dirty="0"/>
          </a:p>
        </p:txBody>
      </p:sp>
      <p:pic>
        <p:nvPicPr>
          <p:cNvPr id="5" name="Picture 4" descr="NiBWhBN 20-5 part0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3962400"/>
            <a:ext cx="2895600" cy="175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hardnes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1828800"/>
            <a:ext cx="5562600" cy="449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143000"/>
            <a:ext cx="251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</a:t>
            </a:r>
          </a:p>
          <a:p>
            <a:r>
              <a:rPr lang="en-US" sz="2000" dirty="0" smtClean="0"/>
              <a:t>Type Vickers hardness</a:t>
            </a:r>
          </a:p>
          <a:p>
            <a:r>
              <a:rPr lang="en-US" sz="2000" dirty="0" smtClean="0"/>
              <a:t>Load  10g</a:t>
            </a:r>
          </a:p>
          <a:p>
            <a:r>
              <a:rPr lang="en-US" sz="2000" dirty="0" smtClean="0"/>
              <a:t>Loading time 10s</a:t>
            </a:r>
          </a:p>
          <a:p>
            <a:r>
              <a:rPr lang="en-US" sz="2000" dirty="0" smtClean="0"/>
              <a:t>Dual time 4s</a:t>
            </a:r>
          </a:p>
          <a:p>
            <a:r>
              <a:rPr lang="en-US" sz="2000" dirty="0" smtClean="0"/>
              <a:t>Unloading time 10s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2098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Scratch Test</a:t>
            </a:r>
            <a:endParaRPr lang="en-US" sz="2800" b="1" dirty="0"/>
          </a:p>
        </p:txBody>
      </p:sp>
      <p:pic>
        <p:nvPicPr>
          <p:cNvPr id="7" name="Picture 6" descr="Ni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838200"/>
            <a:ext cx="2971800" cy="1905000"/>
          </a:xfrm>
          <a:prstGeom prst="rect">
            <a:avLst/>
          </a:prstGeom>
        </p:spPr>
      </p:pic>
      <p:pic>
        <p:nvPicPr>
          <p:cNvPr id="8" name="Picture 7" descr="NiB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743200"/>
            <a:ext cx="2971800" cy="1924050"/>
          </a:xfrm>
          <a:prstGeom prst="rect">
            <a:avLst/>
          </a:prstGeom>
        </p:spPr>
      </p:pic>
      <p:pic>
        <p:nvPicPr>
          <p:cNvPr id="9" name="Picture 8" descr="NiBWhB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4648200"/>
            <a:ext cx="29718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9144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Ni-B  22.44 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27432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Ni-B-W  29.6 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4629090"/>
            <a:ext cx="24384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Ni-B-W-hBN  32.1 N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Critical Loa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3800" y="2362200"/>
            <a:ext cx="5257800" cy="4191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10200" y="457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Critical Load Comparison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33800" y="1041737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Parameters</a:t>
            </a:r>
          </a:p>
          <a:p>
            <a:r>
              <a:rPr lang="en-US" sz="2000" dirty="0" smtClean="0"/>
              <a:t>Load 0 to 45N</a:t>
            </a:r>
          </a:p>
          <a:p>
            <a:r>
              <a:rPr lang="en-US" sz="2000" dirty="0" smtClean="0"/>
              <a:t>Loading rate 3N/mm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63246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Scratch Hardness and Fracture Toughness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775936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hlinkClick r:id="rId2" action="ppaction://hlinksldjump"/>
              </a:rPr>
              <a:t>Input</a:t>
            </a:r>
            <a:r>
              <a:rPr lang="en-US" sz="2400" dirty="0" smtClean="0">
                <a:solidFill>
                  <a:schemeClr val="tx2"/>
                </a:solidFill>
              </a:rPr>
              <a:t> Parameter Variables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2514600"/>
          <a:ext cx="4953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Compositions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Load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Scratch Speed </a:t>
                      </a:r>
                      <a:endParaRPr 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Ni-B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14N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1mm/s</a:t>
                      </a:r>
                      <a:endParaRPr lang="en-US" dirty="0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Ni-B-W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17N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3mm/s</a:t>
                      </a:r>
                      <a:endParaRPr lang="en-US" dirty="0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Ni-B-W-hBN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5mm/s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4" name="Picture 3" descr="1mmps Fractu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990600"/>
            <a:ext cx="2895600" cy="2590800"/>
          </a:xfrm>
          <a:prstGeom prst="rect">
            <a:avLst/>
          </a:prstGeom>
        </p:spPr>
      </p:pic>
      <p:pic>
        <p:nvPicPr>
          <p:cNvPr id="5" name="Picture 4" descr="3mmps Fractur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990600"/>
            <a:ext cx="2895600" cy="2590800"/>
          </a:xfrm>
          <a:prstGeom prst="rect">
            <a:avLst/>
          </a:prstGeom>
        </p:spPr>
      </p:pic>
      <p:pic>
        <p:nvPicPr>
          <p:cNvPr id="6" name="Picture 5" descr="5mmps Frac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990600"/>
            <a:ext cx="2895600" cy="259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 mm/s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05200" y="1066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3mm/s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1066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5mm/s</a:t>
            </a:r>
            <a:endParaRPr lang="en-US" b="1" dirty="0"/>
          </a:p>
        </p:txBody>
      </p:sp>
      <p:pic>
        <p:nvPicPr>
          <p:cNvPr id="10" name="Picture 9" descr="scratch 1 mm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1" y="3733800"/>
            <a:ext cx="2895600" cy="2667000"/>
          </a:xfrm>
          <a:prstGeom prst="rect">
            <a:avLst/>
          </a:prstGeom>
        </p:spPr>
      </p:pic>
      <p:pic>
        <p:nvPicPr>
          <p:cNvPr id="11" name="Picture 10" descr="scratch 3mm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3733800"/>
            <a:ext cx="2895600" cy="2667000"/>
          </a:xfrm>
          <a:prstGeom prst="rect">
            <a:avLst/>
          </a:prstGeom>
        </p:spPr>
      </p:pic>
      <p:pic>
        <p:nvPicPr>
          <p:cNvPr id="12" name="Picture 11" descr="scratch 5mm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6000" y="3733800"/>
            <a:ext cx="2895600" cy="2667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8100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1 mm/s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505200" y="3810000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3mm/s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38100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5mm/s</a:t>
            </a:r>
            <a:endParaRPr lang="en-US" b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3820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Scratch Hardness and Fracture Toughness Comparison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609600" y="304800"/>
            <a:ext cx="81534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Conclusions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066800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Addition of tungsten causes remarkable increment in Various mechanical and </a:t>
            </a:r>
            <a:r>
              <a:rPr lang="en-US" sz="2400" dirty="0" err="1" smtClean="0"/>
              <a:t>tribological</a:t>
            </a:r>
            <a:r>
              <a:rPr lang="en-US" sz="2400" dirty="0" smtClean="0"/>
              <a:t> properties such as hardness , critical load and fracture toughness of the coating.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And addition of hBN further improves the hardness , critical load and fracture toughness of the coating.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609600" y="381000"/>
            <a:ext cx="26670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Future Plan</a:t>
            </a:r>
            <a:endParaRPr lang="en-US" sz="28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2819400"/>
          <a:ext cx="89154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9345"/>
                <a:gridCol w="2404655"/>
                <a:gridCol w="2173705"/>
                <a:gridCol w="1407695"/>
              </a:tblGrid>
              <a:tr h="23614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Phase 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Phase 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Phase 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Phase 4</a:t>
                      </a:r>
                      <a:endParaRPr lang="en-US" sz="1800" dirty="0"/>
                    </a:p>
                  </a:txBody>
                  <a:tcPr/>
                </a:tc>
              </a:tr>
              <a:tr h="1121705"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Literature Review 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Coating Fabrication</a:t>
                      </a:r>
                    </a:p>
                    <a:p>
                      <a:pPr>
                        <a:buFont typeface="Wingdings" pitchFamily="2" charset="2"/>
                        <a:buNone/>
                      </a:pPr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(incorporation of hBN)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Tribological</a:t>
                      </a:r>
                      <a:r>
                        <a:rPr lang="en-US" sz="1800" baseline="0" dirty="0" smtClean="0"/>
                        <a:t> and Mechanical Properties Testing and Analysis (Ex situ Heat Treatment)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Comparison</a:t>
                      </a:r>
                    </a:p>
                    <a:p>
                      <a:r>
                        <a:rPr lang="en-US" sz="1800" dirty="0" smtClean="0"/>
                        <a:t>And Conclusion</a:t>
                      </a:r>
                      <a:endParaRPr lang="en-US" sz="1800" dirty="0"/>
                    </a:p>
                  </a:txBody>
                  <a:tcPr/>
                </a:tc>
              </a:tr>
              <a:tr h="1121705"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Substrate Preparation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Tribological</a:t>
                      </a:r>
                      <a:r>
                        <a:rPr lang="en-US" sz="1800" baseline="0" dirty="0" smtClean="0">
                          <a:solidFill>
                            <a:srgbClr val="C00000"/>
                          </a:solidFill>
                        </a:rPr>
                        <a:t> and Mechanical Properties Testing Analysis (As it is)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Tribological</a:t>
                      </a:r>
                      <a:r>
                        <a:rPr lang="en-US" sz="1800" baseline="0" dirty="0" smtClean="0"/>
                        <a:t> and Mechanical Properties Testing and Analysis (In situ Heat Treatment)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" y="102114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Now my future plan is to study the effectiveness of this composite coating, at higher temperature in two ways one by Ex-situ heat treatment and other by in-situ heat treatment testing and  I will do comparison at both situation.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304801"/>
            <a:ext cx="838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References: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Kerstin </a:t>
            </a:r>
            <a:r>
              <a:rPr lang="en-US" dirty="0" err="1"/>
              <a:t>Kutschej</a:t>
            </a:r>
            <a:r>
              <a:rPr lang="en-US" dirty="0"/>
              <a:t>, Christian </a:t>
            </a:r>
            <a:r>
              <a:rPr lang="en-US" dirty="0" err="1"/>
              <a:t>Mitterer</a:t>
            </a:r>
            <a:r>
              <a:rPr lang="en-US" dirty="0"/>
              <a:t>,* Christopher P. Mulligan and Daniel Gall High Temperature Tribological Behavior of CrN-Ag Self-lubricating Coatings ADVANCED ENGINEERING MATERIALS 2006, 8, No. 11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Robin Abraham </a:t>
            </a:r>
            <a:r>
              <a:rPr lang="en-US" dirty="0" err="1"/>
              <a:t>Koshy</a:t>
            </a:r>
            <a:r>
              <a:rPr lang="en-US" dirty="0"/>
              <a:t> 1,⁎, Michael E. Graham 2, Laurence D. Marks 3 Temperature activated self-lubrication in CrN/Mo2N </a:t>
            </a:r>
            <a:r>
              <a:rPr lang="en-US" dirty="0" err="1"/>
              <a:t>nanolayer</a:t>
            </a:r>
            <a:r>
              <a:rPr lang="en-US" dirty="0"/>
              <a:t> coatings  R.A. </a:t>
            </a:r>
            <a:r>
              <a:rPr lang="en-US" dirty="0" err="1"/>
              <a:t>Koshy</a:t>
            </a:r>
            <a:r>
              <a:rPr lang="en-US" dirty="0"/>
              <a:t> et al. / Surface &amp; Coatings Technology 204 (2010) 1359–1365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J.J. </a:t>
            </a:r>
            <a:r>
              <a:rPr lang="en-US" dirty="0" err="1"/>
              <a:t>Hu</a:t>
            </a:r>
            <a:r>
              <a:rPr lang="en-US" dirty="0"/>
              <a:t> *, C. </a:t>
            </a:r>
            <a:r>
              <a:rPr lang="en-US" dirty="0" err="1"/>
              <a:t>Muratore</a:t>
            </a:r>
            <a:r>
              <a:rPr lang="en-US" dirty="0"/>
              <a:t>, A.A. </a:t>
            </a:r>
            <a:r>
              <a:rPr lang="en-US" dirty="0" err="1"/>
              <a:t>Voevodin</a:t>
            </a:r>
            <a:r>
              <a:rPr lang="en-US" dirty="0"/>
              <a:t>  Silver </a:t>
            </a:r>
            <a:r>
              <a:rPr lang="en-US" dirty="0" err="1"/>
              <a:t>diﬀusion</a:t>
            </a:r>
            <a:r>
              <a:rPr lang="en-US" dirty="0"/>
              <a:t> and high-temperature lubrication mechanisms of YSZ–Ag–Mo based </a:t>
            </a:r>
            <a:r>
              <a:rPr lang="en-US" dirty="0" err="1"/>
              <a:t>nanocomposite</a:t>
            </a:r>
            <a:r>
              <a:rPr lang="en-US" dirty="0"/>
              <a:t> coatings Composites Science and Technology 67 (2007) 336–347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N. </a:t>
            </a:r>
            <a:r>
              <a:rPr lang="en-US" dirty="0" err="1"/>
              <a:t>Fateh</a:t>
            </a:r>
            <a:r>
              <a:rPr lang="en-US" dirty="0"/>
              <a:t> ∗, G.A. </a:t>
            </a:r>
            <a:r>
              <a:rPr lang="en-US" dirty="0" err="1"/>
              <a:t>Fontalvo</a:t>
            </a:r>
            <a:r>
              <a:rPr lang="en-US" dirty="0"/>
              <a:t>, G. </a:t>
            </a:r>
            <a:r>
              <a:rPr lang="en-US" dirty="0" err="1"/>
              <a:t>Gassner</a:t>
            </a:r>
            <a:r>
              <a:rPr lang="en-US" dirty="0"/>
              <a:t>, C. </a:t>
            </a:r>
            <a:r>
              <a:rPr lang="en-US" dirty="0" err="1"/>
              <a:t>Mitterer</a:t>
            </a:r>
            <a:r>
              <a:rPr lang="en-US" dirty="0"/>
              <a:t>  </a:t>
            </a:r>
            <a:r>
              <a:rPr lang="en-US" dirty="0" err="1"/>
              <a:t>Inﬂuence</a:t>
            </a:r>
            <a:r>
              <a:rPr lang="en-US" dirty="0"/>
              <a:t> of high-temperature oxide formation on the tribological </a:t>
            </a:r>
            <a:r>
              <a:rPr lang="en-US" dirty="0" err="1"/>
              <a:t>behaviour</a:t>
            </a:r>
            <a:r>
              <a:rPr lang="en-US" dirty="0"/>
              <a:t> of TiN and VN coatings Wear 262 (2007) 1152–1158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5.    </a:t>
            </a:r>
            <a:r>
              <a:rPr lang="en-US" dirty="0" err="1"/>
              <a:t>Jie</a:t>
            </a:r>
            <a:r>
              <a:rPr lang="en-US" dirty="0"/>
              <a:t> Chen1 • </a:t>
            </a:r>
            <a:r>
              <a:rPr lang="en-US" dirty="0" err="1"/>
              <a:t>Hui</a:t>
            </a:r>
            <a:r>
              <a:rPr lang="en-US" dirty="0"/>
              <a:t> Song2,3 • </a:t>
            </a:r>
            <a:r>
              <a:rPr lang="en-US" dirty="0" err="1"/>
              <a:t>Guang</a:t>
            </a:r>
            <a:r>
              <a:rPr lang="en-US" dirty="0"/>
              <a:t> Liu1 • Bing Ma1 • </a:t>
            </a:r>
            <a:r>
              <a:rPr lang="en-US" dirty="0" err="1"/>
              <a:t>Yulong</a:t>
            </a:r>
            <a:r>
              <a:rPr lang="en-US" dirty="0"/>
              <a:t> An3 • Li Jia1 Cold Spraying: A        New Alternative Preparation Method for Nickel-Based High-Temperature Solid-Lubrication Coating J </a:t>
            </a:r>
            <a:r>
              <a:rPr lang="en-US" dirty="0" err="1"/>
              <a:t>Therm</a:t>
            </a:r>
            <a:r>
              <a:rPr lang="en-US" dirty="0"/>
              <a:t> Spray Tech (2020) 29:1892–1901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Sunny Kumar, </a:t>
            </a:r>
            <a:r>
              <a:rPr lang="en-US" dirty="0" err="1"/>
              <a:t>Tushar</a:t>
            </a:r>
            <a:r>
              <a:rPr lang="en-US" dirty="0"/>
              <a:t> </a:t>
            </a:r>
            <a:r>
              <a:rPr lang="en-US" dirty="0" err="1"/>
              <a:t>Banerjee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err="1"/>
              <a:t>Dharmendra</a:t>
            </a:r>
            <a:r>
              <a:rPr lang="en-US" dirty="0"/>
              <a:t> Patel Tribological characteristics of electroless multilayer coating: A review S. Kumar et al. / Materials Today: Proceedings xxx (</a:t>
            </a:r>
            <a:r>
              <a:rPr lang="en-US" dirty="0" err="1"/>
              <a:t>xxxx</a:t>
            </a:r>
            <a:r>
              <a:rPr lang="en-US" dirty="0"/>
              <a:t>) xxx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J.K. </a:t>
            </a:r>
            <a:r>
              <a:rPr lang="en-US" dirty="0" err="1"/>
              <a:t>Pancrecious</a:t>
            </a:r>
            <a:r>
              <a:rPr lang="en-US" dirty="0"/>
              <a:t>, S.B. </a:t>
            </a:r>
            <a:r>
              <a:rPr lang="en-US" dirty="0" err="1"/>
              <a:t>Ulaeto</a:t>
            </a:r>
            <a:r>
              <a:rPr lang="en-US" dirty="0"/>
              <a:t>, R. </a:t>
            </a:r>
            <a:r>
              <a:rPr lang="en-US" dirty="0" err="1"/>
              <a:t>Ramya</a:t>
            </a:r>
            <a:r>
              <a:rPr lang="en-US" dirty="0"/>
              <a:t>, T.P.D. </a:t>
            </a:r>
            <a:r>
              <a:rPr lang="en-US" dirty="0" err="1"/>
              <a:t>Rajan</a:t>
            </a:r>
            <a:r>
              <a:rPr lang="en-US" dirty="0"/>
              <a:t>, B.C. </a:t>
            </a:r>
            <a:r>
              <a:rPr lang="en-US" dirty="0" err="1"/>
              <a:t>Pai</a:t>
            </a:r>
            <a:r>
              <a:rPr lang="en-US" dirty="0"/>
              <a:t>, Int. Mater. Rev. 63 (2018) 488–512.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8.    </a:t>
            </a:r>
            <a:r>
              <a:rPr lang="en-US" dirty="0" err="1" smtClean="0"/>
              <a:t>Yue</a:t>
            </a:r>
            <a:r>
              <a:rPr lang="en-US" dirty="0" smtClean="0"/>
              <a:t> </a:t>
            </a:r>
            <a:r>
              <a:rPr lang="en-US" dirty="0" err="1" smtClean="0"/>
              <a:t>Zhaoa,b</a:t>
            </a:r>
            <a:r>
              <a:rPr lang="en-US" dirty="0" smtClean="0"/>
              <a:t>, Kai </a:t>
            </a:r>
            <a:r>
              <a:rPr lang="en-US" dirty="0" err="1" smtClean="0"/>
              <a:t>Fenga,b</a:t>
            </a:r>
            <a:r>
              <a:rPr lang="en-US" dirty="0" smtClean="0"/>
              <a:t>, </a:t>
            </a:r>
            <a:r>
              <a:rPr lang="en-US" dirty="0" err="1" smtClean="0"/>
              <a:t>Chengwu</a:t>
            </a:r>
            <a:r>
              <a:rPr lang="en-US" dirty="0" smtClean="0"/>
              <a:t> </a:t>
            </a:r>
            <a:r>
              <a:rPr lang="en-US" dirty="0" err="1" smtClean="0"/>
              <a:t>Yaoa,b</a:t>
            </a:r>
            <a:r>
              <a:rPr lang="en-US" dirty="0" smtClean="0"/>
              <a:t>, </a:t>
            </a:r>
            <a:r>
              <a:rPr lang="en-US" dirty="0" err="1" smtClean="0"/>
              <a:t>Pulin</a:t>
            </a:r>
            <a:r>
              <a:rPr lang="en-US" dirty="0" smtClean="0"/>
              <a:t> </a:t>
            </a:r>
            <a:r>
              <a:rPr lang="en-US" dirty="0" err="1" smtClean="0"/>
              <a:t>Niea,b</a:t>
            </a:r>
            <a:r>
              <a:rPr lang="en-US" dirty="0" smtClean="0"/>
              <a:t>, </a:t>
            </a:r>
            <a:r>
              <a:rPr lang="en-US" dirty="0" err="1" smtClean="0"/>
              <a:t>Jian</a:t>
            </a:r>
            <a:r>
              <a:rPr lang="en-US" dirty="0" smtClean="0"/>
              <a:t> </a:t>
            </a:r>
            <a:r>
              <a:rPr lang="en-US" dirty="0" err="1" smtClean="0"/>
              <a:t>Huanga,b</a:t>
            </a:r>
            <a:r>
              <a:rPr lang="en-US" dirty="0" smtClean="0"/>
              <a:t>, </a:t>
            </a:r>
            <a:r>
              <a:rPr lang="en-US" dirty="0" err="1" smtClean="0"/>
              <a:t>Zhuguo</a:t>
            </a:r>
            <a:r>
              <a:rPr lang="en-US" dirty="0" smtClean="0"/>
              <a:t> </a:t>
            </a:r>
            <a:r>
              <a:rPr lang="en-US" dirty="0" err="1" smtClean="0"/>
              <a:t>Lia,b,c</a:t>
            </a:r>
            <a:r>
              <a:rPr lang="en-US" dirty="0" smtClean="0"/>
              <a:t>,⁎ Microstructure and tribological properties of laser </a:t>
            </a:r>
            <a:r>
              <a:rPr lang="en-US" dirty="0" err="1" smtClean="0"/>
              <a:t>cladded</a:t>
            </a:r>
            <a:r>
              <a:rPr lang="en-US" dirty="0" smtClean="0"/>
              <a:t> self-lubricating nickel-base composite coatings containing </a:t>
            </a:r>
            <a:r>
              <a:rPr lang="en-US" dirty="0" err="1" smtClean="0"/>
              <a:t>nano</a:t>
            </a:r>
            <a:r>
              <a:rPr lang="en-US" dirty="0" smtClean="0"/>
              <a:t>-Cu and h-BN solid Lubricants Surface &amp; Coatings Technology 359 (2019) 485–494.</a:t>
            </a:r>
          </a:p>
          <a:p>
            <a:pPr marL="342900" indent="-342900"/>
            <a:r>
              <a:rPr lang="en-US" dirty="0" smtClean="0"/>
              <a:t>9.   Min </a:t>
            </a:r>
            <a:r>
              <a:rPr lang="en-US" dirty="0" err="1" smtClean="0"/>
              <a:t>Hyung</a:t>
            </a:r>
            <a:r>
              <a:rPr lang="en-US" dirty="0" smtClean="0"/>
              <a:t> Cho a, </a:t>
            </a:r>
            <a:r>
              <a:rPr lang="en-US" dirty="0" err="1" smtClean="0"/>
              <a:t>Jeong</a:t>
            </a:r>
            <a:r>
              <a:rPr lang="en-US" dirty="0" smtClean="0"/>
              <a:t> </a:t>
            </a:r>
            <a:r>
              <a:rPr lang="en-US" dirty="0" err="1" smtClean="0"/>
              <a:t>Ju</a:t>
            </a:r>
            <a:r>
              <a:rPr lang="en-US" dirty="0" smtClean="0"/>
              <a:t> a, </a:t>
            </a:r>
            <a:r>
              <a:rPr lang="en-US" dirty="0" err="1" smtClean="0"/>
              <a:t>Seong</a:t>
            </a:r>
            <a:r>
              <a:rPr lang="en-US" dirty="0" smtClean="0"/>
              <a:t> Jin </a:t>
            </a:r>
            <a:r>
              <a:rPr lang="en-US" dirty="0" err="1" smtClean="0"/>
              <a:t>Kima,b</a:t>
            </a:r>
            <a:r>
              <a:rPr lang="en-US" dirty="0" smtClean="0"/>
              <a:t>, Ho Jang a, Tribological properties of solid lubricants (graphite, Sb2S3, MoS2) for automotive brake friction materials Wear 260 (2006) 855–860.</a:t>
            </a:r>
          </a:p>
          <a:p>
            <a:pPr marL="342900" indent="-342900"/>
            <a:r>
              <a:rPr lang="en-US" dirty="0" smtClean="0"/>
              <a:t>10.  </a:t>
            </a:r>
            <a:r>
              <a:rPr lang="en-US" dirty="0" err="1" smtClean="0"/>
              <a:t>Kaline</a:t>
            </a:r>
            <a:r>
              <a:rPr lang="en-US" dirty="0" smtClean="0"/>
              <a:t> </a:t>
            </a:r>
            <a:r>
              <a:rPr lang="en-US" dirty="0" err="1" smtClean="0"/>
              <a:t>Pagnan</a:t>
            </a:r>
            <a:r>
              <a:rPr lang="en-US" dirty="0" smtClean="0"/>
              <a:t> </a:t>
            </a:r>
            <a:r>
              <a:rPr lang="en-US" dirty="0" err="1" smtClean="0"/>
              <a:t>Furlan</a:t>
            </a:r>
            <a:r>
              <a:rPr lang="en-US" dirty="0" smtClean="0"/>
              <a:t>, José Daniel </a:t>
            </a:r>
            <a:r>
              <a:rPr lang="en-US" dirty="0" err="1" smtClean="0"/>
              <a:t>Biasoli</a:t>
            </a:r>
            <a:r>
              <a:rPr lang="en-US" dirty="0" smtClean="0"/>
              <a:t> de Mello, </a:t>
            </a:r>
            <a:r>
              <a:rPr lang="en-US" dirty="0" err="1" smtClean="0"/>
              <a:t>Aloisio</a:t>
            </a:r>
            <a:r>
              <a:rPr lang="en-US" dirty="0" smtClean="0"/>
              <a:t> </a:t>
            </a:r>
            <a:r>
              <a:rPr lang="en-US" dirty="0" err="1" smtClean="0"/>
              <a:t>Nelmo</a:t>
            </a:r>
            <a:r>
              <a:rPr lang="en-US" dirty="0" smtClean="0"/>
              <a:t> Klein Self-lubricating composites containing MoS2: A review  </a:t>
            </a:r>
            <a:r>
              <a:rPr lang="en-US" dirty="0" err="1" smtClean="0"/>
              <a:t>Tribology</a:t>
            </a:r>
            <a:r>
              <a:rPr lang="en-US" dirty="0" smtClean="0"/>
              <a:t> International S0301-679X(17)30591-1</a:t>
            </a:r>
          </a:p>
          <a:p>
            <a:pPr marL="342900" indent="-342900">
              <a:buAutoNum type="arabicPeriod" startAt="11"/>
            </a:pPr>
            <a:r>
              <a:rPr lang="fi-FI" dirty="0" smtClean="0"/>
              <a:t>Rahul Kumar 1,2,* , Irina Hussainova 1,* , Ramin Rahmani 1,3 and Maksim Antonov 1 </a:t>
            </a:r>
            <a:r>
              <a:rPr lang="en-US" dirty="0" smtClean="0"/>
              <a:t>Solid Lubrication at High-Temperatures—A Review Materials 2022, 15, 1695.</a:t>
            </a:r>
          </a:p>
          <a:p>
            <a:pPr marL="342900" indent="-342900"/>
            <a:r>
              <a:rPr lang="en-US" dirty="0" smtClean="0"/>
              <a:t> 12.  </a:t>
            </a:r>
            <a:r>
              <a:rPr lang="fi-FI" dirty="0" smtClean="0"/>
              <a:t>Rahul Kumar 1,2,* , Irina Hussainova 1,* , Ramin Rahmani 1,3 and Maksim Antonov 1 </a:t>
            </a:r>
            <a:r>
              <a:rPr lang="en-US" dirty="0" smtClean="0"/>
              <a:t>Solid        Lubrication at High-Temperatures—A Review Materials 2022, 15, 1695.</a:t>
            </a:r>
          </a:p>
          <a:p>
            <a:pPr marL="342900" indent="-342900"/>
            <a:r>
              <a:rPr lang="en-US" dirty="0" smtClean="0"/>
              <a:t>13.  </a:t>
            </a:r>
            <a:r>
              <a:rPr lang="en-US" dirty="0" err="1" smtClean="0"/>
              <a:t>Yue</a:t>
            </a:r>
            <a:r>
              <a:rPr lang="en-US" dirty="0" smtClean="0"/>
              <a:t> </a:t>
            </a:r>
            <a:r>
              <a:rPr lang="en-US" dirty="0" err="1" smtClean="0"/>
              <a:t>Zhaoa,b</a:t>
            </a:r>
            <a:r>
              <a:rPr lang="en-US" dirty="0" smtClean="0"/>
              <a:t>, Kai </a:t>
            </a:r>
            <a:r>
              <a:rPr lang="en-US" dirty="0" err="1" smtClean="0"/>
              <a:t>Fenga,b</a:t>
            </a:r>
            <a:r>
              <a:rPr lang="en-US" dirty="0" smtClean="0"/>
              <a:t>, </a:t>
            </a:r>
            <a:r>
              <a:rPr lang="en-US" dirty="0" err="1" smtClean="0"/>
              <a:t>Chengwu</a:t>
            </a:r>
            <a:r>
              <a:rPr lang="en-US" dirty="0" smtClean="0"/>
              <a:t> </a:t>
            </a:r>
            <a:r>
              <a:rPr lang="en-US" dirty="0" err="1" smtClean="0"/>
              <a:t>Yaoa,b</a:t>
            </a:r>
            <a:r>
              <a:rPr lang="en-US" dirty="0" smtClean="0"/>
              <a:t>, </a:t>
            </a:r>
            <a:r>
              <a:rPr lang="en-US" dirty="0" err="1" smtClean="0"/>
              <a:t>Pulin</a:t>
            </a:r>
            <a:r>
              <a:rPr lang="en-US" dirty="0" smtClean="0"/>
              <a:t> </a:t>
            </a:r>
            <a:r>
              <a:rPr lang="en-US" dirty="0" err="1" smtClean="0"/>
              <a:t>Niea,b</a:t>
            </a:r>
            <a:r>
              <a:rPr lang="en-US" dirty="0" smtClean="0"/>
              <a:t>, </a:t>
            </a:r>
            <a:r>
              <a:rPr lang="en-US" dirty="0" err="1" smtClean="0"/>
              <a:t>Jian</a:t>
            </a:r>
            <a:r>
              <a:rPr lang="en-US" dirty="0" smtClean="0"/>
              <a:t> </a:t>
            </a:r>
            <a:r>
              <a:rPr lang="en-US" dirty="0" err="1" smtClean="0"/>
              <a:t>Huanga,b</a:t>
            </a:r>
            <a:r>
              <a:rPr lang="en-US" dirty="0" smtClean="0"/>
              <a:t>, </a:t>
            </a:r>
            <a:r>
              <a:rPr lang="en-US" dirty="0" err="1" smtClean="0"/>
              <a:t>Zhuguo</a:t>
            </a:r>
            <a:r>
              <a:rPr lang="en-US" dirty="0" smtClean="0"/>
              <a:t> </a:t>
            </a:r>
            <a:r>
              <a:rPr lang="en-US" dirty="0" err="1" smtClean="0"/>
              <a:t>Lia,b,c</a:t>
            </a:r>
            <a:r>
              <a:rPr lang="en-US" dirty="0" smtClean="0"/>
              <a:t>,⁎ Microstructure and tribological properties of laser </a:t>
            </a:r>
            <a:r>
              <a:rPr lang="en-US" dirty="0" err="1" smtClean="0"/>
              <a:t>cladded</a:t>
            </a:r>
            <a:r>
              <a:rPr lang="en-US" dirty="0" smtClean="0"/>
              <a:t> self-lubricating nickel-base composite coatings containing </a:t>
            </a:r>
            <a:r>
              <a:rPr lang="en-US" dirty="0" err="1" smtClean="0"/>
              <a:t>nano</a:t>
            </a:r>
            <a:r>
              <a:rPr lang="en-US" dirty="0" smtClean="0"/>
              <a:t>-Cu and h-BN solid Lubricants Surface &amp; Coatings Technology 359 (2019) 485–494.</a:t>
            </a:r>
          </a:p>
          <a:p>
            <a:pPr marL="342900" indent="-342900"/>
            <a:r>
              <a:rPr lang="en-US" dirty="0" smtClean="0"/>
              <a:t>14.  </a:t>
            </a:r>
            <a:r>
              <a:rPr lang="en-US" dirty="0" err="1" smtClean="0"/>
              <a:t>Debjit</a:t>
            </a:r>
            <a:r>
              <a:rPr lang="en-US" dirty="0" smtClean="0"/>
              <a:t> </a:t>
            </a:r>
            <a:r>
              <a:rPr lang="en-US" dirty="0" err="1" smtClean="0"/>
              <a:t>Misraa</a:t>
            </a:r>
            <a:r>
              <a:rPr lang="en-US" dirty="0" smtClean="0"/>
              <a:t>, </a:t>
            </a:r>
            <a:r>
              <a:rPr lang="en-US" dirty="0" err="1" smtClean="0"/>
              <a:t>Vaibhav</a:t>
            </a:r>
            <a:r>
              <a:rPr lang="en-US" dirty="0" smtClean="0"/>
              <a:t> </a:t>
            </a:r>
            <a:r>
              <a:rPr lang="en-US" dirty="0" err="1" smtClean="0"/>
              <a:t>Nemanea</a:t>
            </a:r>
            <a:r>
              <a:rPr lang="en-US" dirty="0" smtClean="0"/>
              <a:t>, </a:t>
            </a:r>
            <a:r>
              <a:rPr lang="en-US" dirty="0" err="1" smtClean="0"/>
              <a:t>Suman</a:t>
            </a:r>
            <a:r>
              <a:rPr lang="en-US" dirty="0" smtClean="0"/>
              <a:t> </a:t>
            </a:r>
            <a:r>
              <a:rPr lang="en-US" dirty="0" err="1" smtClean="0"/>
              <a:t>Mukhopadhyayb</a:t>
            </a:r>
            <a:r>
              <a:rPr lang="en-US" dirty="0" smtClean="0"/>
              <a:t>, </a:t>
            </a:r>
            <a:r>
              <a:rPr lang="en-US" dirty="0" err="1" smtClean="0"/>
              <a:t>Satyajit</a:t>
            </a:r>
            <a:r>
              <a:rPr lang="en-US" dirty="0" smtClean="0"/>
              <a:t> </a:t>
            </a:r>
            <a:r>
              <a:rPr lang="en-US" dirty="0" err="1" smtClean="0"/>
              <a:t>Chatterjeea</a:t>
            </a:r>
            <a:r>
              <a:rPr lang="en-US" dirty="0" smtClean="0"/>
              <a:t>,∗ </a:t>
            </a:r>
            <a:r>
              <a:rPr lang="en-US" dirty="0" err="1" smtClean="0"/>
              <a:t>Eﬀect</a:t>
            </a:r>
            <a:r>
              <a:rPr lang="en-US" dirty="0" smtClean="0"/>
              <a:t> of hBN and </a:t>
            </a:r>
            <a:r>
              <a:rPr lang="en-US" dirty="0" err="1" smtClean="0"/>
              <a:t>SiC</a:t>
            </a:r>
            <a:r>
              <a:rPr lang="en-US" dirty="0" smtClean="0"/>
              <a:t> addition on laser assisted processing of ceramic matrix composite coatings Ceramics International 46 (2020) 9758–9764.</a:t>
            </a:r>
          </a:p>
          <a:p>
            <a:pPr marL="342900" indent="-342900"/>
            <a:r>
              <a:rPr lang="en-US" dirty="0" smtClean="0"/>
              <a:t>15.  E. </a:t>
            </a:r>
            <a:r>
              <a:rPr lang="en-US" dirty="0" err="1" smtClean="0"/>
              <a:t>Ünala</a:t>
            </a:r>
            <a:r>
              <a:rPr lang="en-US" dirty="0" smtClean="0"/>
              <a:t>, İ.H. </a:t>
            </a:r>
            <a:r>
              <a:rPr lang="en-US" dirty="0" err="1" smtClean="0"/>
              <a:t>Karahanb</a:t>
            </a:r>
            <a:r>
              <a:rPr lang="en-US" dirty="0" smtClean="0"/>
              <a:t>,⁎ Production and characterization of electrodeposited Ni-B/</a:t>
            </a:r>
            <a:r>
              <a:rPr lang="en-US" dirty="0" err="1" smtClean="0"/>
              <a:t>hBN</a:t>
            </a:r>
            <a:r>
              <a:rPr lang="en-US" dirty="0" smtClean="0"/>
              <a:t> composite Coatings Surface &amp; Coatings Technology 333 (2018) 125–137.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E605C37-BD88-416E-7974-457E089D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633478"/>
            <a:ext cx="8077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The ability to plate complicated and irregular shapes [</a:t>
            </a:r>
            <a:r>
              <a:rPr lang="en-US" sz="2400" dirty="0" smtClean="0"/>
              <a:t>1].</a:t>
            </a:r>
            <a:endParaRPr lang="en-US" sz="2400" dirty="0"/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Ability to deposit on electrically non-conducting substrates </a:t>
            </a:r>
            <a:r>
              <a:rPr lang="en-US" sz="2400" dirty="0" smtClean="0"/>
              <a:t>[2].</a:t>
            </a:r>
            <a:endParaRPr lang="en-US" sz="2400" dirty="0"/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Improved wear resistance </a:t>
            </a:r>
            <a:r>
              <a:rPr lang="en-US" sz="2400" dirty="0"/>
              <a:t>due to a more consistent thickness </a:t>
            </a:r>
            <a:r>
              <a:rPr lang="en-US" sz="2400" dirty="0" smtClean="0"/>
              <a:t>[3].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6934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Electroless Coatings in Tribological Situations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95FF36-09DC-34C9-0AEB-0A9C7A65C463}"/>
              </a:ext>
            </a:extLst>
          </p:cNvPr>
          <p:cNvSpPr txBox="1"/>
          <p:nvPr/>
        </p:nvSpPr>
        <p:spPr>
          <a:xfrm>
            <a:off x="457200" y="12147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xmlns="" val="13276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04800"/>
            <a:ext cx="85344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fi-FI" dirty="0" smtClean="0"/>
              <a:t>16. </a:t>
            </a:r>
            <a:r>
              <a:rPr lang="en-US" dirty="0" smtClean="0"/>
              <a:t> </a:t>
            </a:r>
            <a:r>
              <a:rPr lang="en-US" dirty="0" err="1" smtClean="0"/>
              <a:t>Avinandan</a:t>
            </a:r>
            <a:r>
              <a:rPr lang="en-US" dirty="0" smtClean="0"/>
              <a:t> </a:t>
            </a:r>
            <a:r>
              <a:rPr lang="en-US" dirty="0" err="1" smtClean="0"/>
              <a:t>Khaira</a:t>
            </a:r>
            <a:r>
              <a:rPr lang="en-US" dirty="0" smtClean="0"/>
              <a:t> a , </a:t>
            </a:r>
            <a:r>
              <a:rPr lang="en-US" dirty="0" err="1" smtClean="0"/>
              <a:t>Indrajit</a:t>
            </a:r>
            <a:r>
              <a:rPr lang="en-US" dirty="0" smtClean="0"/>
              <a:t> Shown b , </a:t>
            </a:r>
            <a:r>
              <a:rPr lang="en-US" dirty="0" err="1" smtClean="0"/>
              <a:t>Satyanarayana</a:t>
            </a:r>
            <a:r>
              <a:rPr lang="en-US" dirty="0" smtClean="0"/>
              <a:t> </a:t>
            </a:r>
            <a:r>
              <a:rPr lang="en-US" dirty="0" err="1" smtClean="0"/>
              <a:t>Samireddi</a:t>
            </a:r>
            <a:r>
              <a:rPr lang="en-US" dirty="0" smtClean="0"/>
              <a:t> c , </a:t>
            </a:r>
            <a:r>
              <a:rPr lang="en-US" dirty="0" err="1" smtClean="0"/>
              <a:t>Suman</a:t>
            </a:r>
            <a:r>
              <a:rPr lang="en-US" dirty="0" smtClean="0"/>
              <a:t> </a:t>
            </a:r>
            <a:r>
              <a:rPr lang="en-US" dirty="0" err="1" smtClean="0"/>
              <a:t>Mukhopadhyay</a:t>
            </a:r>
            <a:r>
              <a:rPr lang="en-US" dirty="0" smtClean="0"/>
              <a:t> d , </a:t>
            </a:r>
            <a:r>
              <a:rPr lang="en-US" dirty="0" err="1" smtClean="0"/>
              <a:t>Satyajit</a:t>
            </a:r>
            <a:r>
              <a:rPr lang="en-US" dirty="0" smtClean="0"/>
              <a:t> </a:t>
            </a:r>
            <a:r>
              <a:rPr lang="en-US" dirty="0" err="1" smtClean="0"/>
              <a:t>Chatterjee</a:t>
            </a:r>
            <a:r>
              <a:rPr lang="en-US" dirty="0" smtClean="0"/>
              <a:t> a, Mechanical and tribological characterization of deep eutectic solvent assisted electroless Ni–P-hBN coating </a:t>
            </a:r>
            <a:r>
              <a:rPr lang="fr-FR" dirty="0" err="1" smtClean="0"/>
              <a:t>Ceramics</a:t>
            </a:r>
            <a:r>
              <a:rPr lang="fr-FR" dirty="0" smtClean="0"/>
              <a:t> International xxx (</a:t>
            </a:r>
            <a:r>
              <a:rPr lang="fr-FR" dirty="0" err="1" smtClean="0"/>
              <a:t>xxxx</a:t>
            </a:r>
            <a:r>
              <a:rPr lang="fr-FR" dirty="0" smtClean="0"/>
              <a:t>) xxx</a:t>
            </a:r>
            <a:r>
              <a:rPr lang="fi-FI" dirty="0" smtClean="0"/>
              <a:t> </a:t>
            </a:r>
          </a:p>
          <a:p>
            <a:pPr marL="342900" indent="-342900"/>
            <a:r>
              <a:rPr lang="fi-FI" dirty="0" smtClean="0"/>
              <a:t>17.  J.K. Pancrecious, S.B. Ulaeto, R. Ramya, T.P.D. Rajan, B.C. Pai, Int. Mater. Rev. 63 (2018) 488–512.</a:t>
            </a:r>
          </a:p>
          <a:p>
            <a:pPr marL="342900" indent="-342900"/>
            <a:r>
              <a:rPr lang="fi-FI" dirty="0" smtClean="0"/>
              <a:t>18.  Sunny Kumar, Tushar Banerjee , Dharmendra Patel </a:t>
            </a:r>
            <a:r>
              <a:rPr lang="en-US" dirty="0" smtClean="0"/>
              <a:t>Tribological characteristics of electroless multilayer coating: A review Materials Today: Proceedings xxx (</a:t>
            </a:r>
            <a:r>
              <a:rPr lang="en-US" dirty="0" err="1" smtClean="0"/>
              <a:t>xxxx</a:t>
            </a:r>
            <a:r>
              <a:rPr lang="en-US" dirty="0" smtClean="0"/>
              <a:t>) xxx.</a:t>
            </a:r>
            <a:endParaRPr lang="fi-FI" dirty="0" smtClean="0"/>
          </a:p>
          <a:p>
            <a:pPr marL="342900" indent="-342900"/>
            <a:r>
              <a:rPr lang="fi-FI" dirty="0" smtClean="0"/>
              <a:t>19.  Prasanta Sahoo , Suman Kalyan Das </a:t>
            </a:r>
            <a:r>
              <a:rPr lang="en-US" dirty="0" err="1" smtClean="0"/>
              <a:t>Tribology</a:t>
            </a:r>
            <a:r>
              <a:rPr lang="en-US" dirty="0" smtClean="0"/>
              <a:t> of electroless nickel coatings – A review Materials and Design 32 (2011) 1760–1775.</a:t>
            </a:r>
            <a:endParaRPr lang="fi-FI" dirty="0" smtClean="0"/>
          </a:p>
          <a:p>
            <a:pPr marL="342900" indent="-342900"/>
            <a:r>
              <a:rPr lang="fi-FI" dirty="0" smtClean="0"/>
              <a:t>20.  J.N. BALARAJU1, T.S.N. SANKARA NARAYANAN2 and S.K. SESHADRI3 Electroless Ni–P composite coatings </a:t>
            </a:r>
            <a:r>
              <a:rPr lang="en-US" dirty="0" smtClean="0"/>
              <a:t>Journal of Applied Electrochemistry 33: 807–816, 2003. </a:t>
            </a:r>
            <a:endParaRPr lang="fi-FI" dirty="0" smtClean="0"/>
          </a:p>
          <a:p>
            <a:pPr marL="342900" indent="-342900"/>
            <a:r>
              <a:rPr lang="fi-FI" dirty="0" smtClean="0"/>
              <a:t>21.  K. Krishnavenia, T.S.N. Sankara Narayanana,*, S.K. Seshadrib </a:t>
            </a:r>
            <a:r>
              <a:rPr lang="en-US" dirty="0" smtClean="0"/>
              <a:t>Electroless Ni–B coatings: preparation and evaluation of hardness and wear resistance Surface &amp; Coatings Technology 190 (2005) 115 – 121</a:t>
            </a:r>
            <a:endParaRPr lang="fi-FI" dirty="0" smtClean="0"/>
          </a:p>
          <a:p>
            <a:pPr marL="342900" indent="-342900"/>
            <a:r>
              <a:rPr lang="fi-FI" dirty="0" smtClean="0"/>
              <a:t>22.  Vaibhav Nemane Satyajit Chatterjee </a:t>
            </a:r>
            <a:r>
              <a:rPr lang="en-US" dirty="0" smtClean="0"/>
              <a:t>Scratch and Sliding Wear Testing of Electroless Ni–B–W Coating Journal of </a:t>
            </a:r>
            <a:r>
              <a:rPr lang="en-US" dirty="0" err="1" smtClean="0"/>
              <a:t>Tribology</a:t>
            </a:r>
            <a:r>
              <a:rPr lang="en-US" dirty="0" smtClean="0"/>
              <a:t>   FEBRUARY 2020, Vol. 142 / 021705-1</a:t>
            </a:r>
            <a:endParaRPr lang="fi-FI" dirty="0" smtClean="0"/>
          </a:p>
          <a:p>
            <a:pPr marL="342900" indent="-342900"/>
            <a:r>
              <a:rPr lang="fi-FI" dirty="0" smtClean="0"/>
              <a:t>23.  IHSAN GÖKHAN SERIN </a:t>
            </a:r>
            <a:r>
              <a:rPr lang="en-US" dirty="0" smtClean="0"/>
              <a:t>EFFECT OF ANNEALING TEMPERATURE ON HARDNESS AND WEAR RESISTANCE OF ELECTROLESS Ni–B–Mo COATINGS Surface Review and Letters, Vol. 22, No. 5 (2015) 1550058 (9 pages)</a:t>
            </a:r>
            <a:endParaRPr lang="fi-FI" dirty="0" smtClean="0"/>
          </a:p>
          <a:p>
            <a:pPr marL="342900" indent="-342900"/>
            <a:r>
              <a:rPr lang="fi-FI" dirty="0" smtClean="0"/>
              <a:t>24.  T. SAITO, E. SATO*, M. MATSUOKAz, C. IWAKURAx </a:t>
            </a:r>
            <a:r>
              <a:rPr lang="en-US" dirty="0" smtClean="0"/>
              <a:t>Electroless deposition of </a:t>
            </a:r>
            <a:r>
              <a:rPr lang="en-US" dirty="0" err="1" smtClean="0"/>
              <a:t>Ni±B</a:t>
            </a:r>
            <a:r>
              <a:rPr lang="en-US" dirty="0" smtClean="0"/>
              <a:t>, </a:t>
            </a:r>
            <a:r>
              <a:rPr lang="en-US" dirty="0" err="1" smtClean="0"/>
              <a:t>Co±B</a:t>
            </a:r>
            <a:r>
              <a:rPr lang="en-US" dirty="0" smtClean="0"/>
              <a:t> and </a:t>
            </a:r>
            <a:r>
              <a:rPr lang="en-US" dirty="0" err="1" smtClean="0"/>
              <a:t>Ni±Co±B</a:t>
            </a:r>
            <a:r>
              <a:rPr lang="en-US" dirty="0" smtClean="0"/>
              <a:t> alloys using </a:t>
            </a:r>
            <a:r>
              <a:rPr lang="en-US" dirty="0" err="1" smtClean="0"/>
              <a:t>dimethylamineborane</a:t>
            </a:r>
            <a:r>
              <a:rPr lang="en-US" dirty="0" smtClean="0"/>
              <a:t> as a reducing agent JOURNAL OF APPLIED ELECTROCHEMISTRY 28 (1998) 559±563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25.  </a:t>
            </a:r>
            <a:r>
              <a:rPr lang="en-US" dirty="0" err="1" smtClean="0"/>
              <a:t>Vaibhav</a:t>
            </a:r>
            <a:r>
              <a:rPr lang="en-US" dirty="0" smtClean="0"/>
              <a:t> </a:t>
            </a:r>
            <a:r>
              <a:rPr lang="en-US" dirty="0" err="1" smtClean="0"/>
              <a:t>Nemanea</a:t>
            </a:r>
            <a:r>
              <a:rPr lang="en-US" dirty="0" smtClean="0"/>
              <a:t>, </a:t>
            </a:r>
            <a:r>
              <a:rPr lang="en-US" dirty="0" err="1" smtClean="0"/>
              <a:t>Satyajit</a:t>
            </a:r>
            <a:r>
              <a:rPr lang="en-US" dirty="0" smtClean="0"/>
              <a:t> Chatterjeea,1  </a:t>
            </a:r>
            <a:r>
              <a:rPr lang="en-US" dirty="0" err="1" smtClean="0"/>
              <a:t>Nanomechanical</a:t>
            </a:r>
            <a:r>
              <a:rPr lang="en-US" dirty="0" smtClean="0"/>
              <a:t>, Tribological, and Scratch Properties of  Electroless Ni-B-W Alloy and Ni-B-W-</a:t>
            </a:r>
            <a:r>
              <a:rPr lang="en-US" dirty="0" err="1" smtClean="0"/>
              <a:t>SiC</a:t>
            </a:r>
            <a:r>
              <a:rPr lang="en-US" dirty="0" smtClean="0"/>
              <a:t> Composite  Coatings  Journal of </a:t>
            </a:r>
            <a:r>
              <a:rPr lang="en-US" dirty="0" err="1" smtClean="0"/>
              <a:t>Tribology</a:t>
            </a:r>
            <a:r>
              <a:rPr lang="en-US" dirty="0" smtClean="0"/>
              <a:t>. Received June 28, 2021;</a:t>
            </a:r>
          </a:p>
          <a:p>
            <a:pPr marL="342900" indent="-342900"/>
            <a:r>
              <a:rPr lang="en-US" dirty="0" smtClean="0"/>
              <a:t>26.  </a:t>
            </a:r>
            <a:r>
              <a:rPr lang="en-US" dirty="0" err="1" smtClean="0"/>
              <a:t>Vaibhav</a:t>
            </a:r>
            <a:r>
              <a:rPr lang="en-US" dirty="0" smtClean="0"/>
              <a:t> </a:t>
            </a:r>
            <a:r>
              <a:rPr lang="en-US" dirty="0" err="1" smtClean="0"/>
              <a:t>Nemane</a:t>
            </a:r>
            <a:r>
              <a:rPr lang="en-US" dirty="0" smtClean="0"/>
              <a:t>, </a:t>
            </a:r>
            <a:r>
              <a:rPr lang="en-US" dirty="0" err="1" smtClean="0"/>
              <a:t>Satyajit</a:t>
            </a:r>
            <a:r>
              <a:rPr lang="en-US" dirty="0" smtClean="0"/>
              <a:t> </a:t>
            </a:r>
            <a:r>
              <a:rPr lang="en-US" dirty="0" err="1" smtClean="0"/>
              <a:t>Chatterjee</a:t>
            </a:r>
            <a:r>
              <a:rPr lang="en-US" dirty="0" smtClean="0"/>
              <a:t> *  Evaluation of </a:t>
            </a:r>
            <a:r>
              <a:rPr lang="en-US" dirty="0" err="1" smtClean="0"/>
              <a:t>microstructural</a:t>
            </a:r>
            <a:r>
              <a:rPr lang="en-US" dirty="0" smtClean="0"/>
              <a:t>, mechanical, and tribological characteristics  of Ni-B-W-</a:t>
            </a:r>
            <a:r>
              <a:rPr lang="en-US" dirty="0" err="1" smtClean="0"/>
              <a:t>SiC</a:t>
            </a:r>
            <a:r>
              <a:rPr lang="en-US" dirty="0" smtClean="0"/>
              <a:t> electroless composite coatings involving multi-pass </a:t>
            </a:r>
          </a:p>
          <a:p>
            <a:pPr marL="342900" indent="-342900"/>
            <a:r>
              <a:rPr lang="en-US" dirty="0" smtClean="0"/>
              <a:t>        Scratch test  Materials Characterization 180 (2021) 111414</a:t>
            </a:r>
          </a:p>
          <a:p>
            <a:pPr marL="342900" indent="-342900"/>
            <a:r>
              <a:rPr lang="en-US" dirty="0" smtClean="0"/>
              <a:t>27.  M. </a:t>
            </a:r>
            <a:r>
              <a:rPr lang="en-US" dirty="0" err="1" smtClean="0"/>
              <a:t>Ghaderia</a:t>
            </a:r>
            <a:r>
              <a:rPr lang="en-US" dirty="0" smtClean="0"/>
              <a:t>, M. </a:t>
            </a:r>
            <a:r>
              <a:rPr lang="en-US" dirty="0" err="1" smtClean="0"/>
              <a:t>Rezagholizadeha</a:t>
            </a:r>
            <a:r>
              <a:rPr lang="en-US" dirty="0" smtClean="0"/>
              <a:t>, *, A. </a:t>
            </a:r>
            <a:r>
              <a:rPr lang="en-US" dirty="0" err="1" smtClean="0"/>
              <a:t>Heidarya</a:t>
            </a:r>
            <a:r>
              <a:rPr lang="en-US" dirty="0" smtClean="0"/>
              <a:t>, and S. M. </a:t>
            </a:r>
            <a:r>
              <a:rPr lang="en-US" dirty="0" err="1" smtClean="0"/>
              <a:t>Monirvaghefib</a:t>
            </a:r>
            <a:r>
              <a:rPr lang="en-US" dirty="0" smtClean="0"/>
              <a:t> The Effect of Al2O3 </a:t>
            </a:r>
            <a:r>
              <a:rPr lang="en-US" dirty="0" err="1" smtClean="0"/>
              <a:t>Nanoparticles</a:t>
            </a:r>
            <a:r>
              <a:rPr lang="en-US" dirty="0" smtClean="0"/>
              <a:t> on Tribological and Corrosion  Behavior of Electroless Ni–B–Al2O3 Composite Coating1 ISSN 2070-2051, Protection of Metals and Physical Chemistry of Surfaces, 2016, Vol. 52, No. 5, pp. 854–858.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0" y="2895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Thank You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371D76-C49A-14CE-6DF6-8DF3BCC1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Engineering Application at High Temperature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1D930A9-34EA-444D-E012-F313ED8DE35B}"/>
              </a:ext>
            </a:extLst>
          </p:cNvPr>
          <p:cNvSpPr txBox="1"/>
          <p:nvPr/>
        </p:nvSpPr>
        <p:spPr>
          <a:xfrm>
            <a:off x="1066800" y="1103799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Examples:</a:t>
            </a:r>
          </a:p>
          <a:p>
            <a:pPr marL="287338"/>
            <a:r>
              <a:rPr lang="en-US" sz="2400" dirty="0"/>
              <a:t>1. Metal Cutting.</a:t>
            </a:r>
          </a:p>
          <a:p>
            <a:pPr marL="287338"/>
            <a:r>
              <a:rPr lang="en-US" sz="2400" dirty="0"/>
              <a:t>2. Hot rolling. </a:t>
            </a:r>
          </a:p>
          <a:p>
            <a:pPr marL="287338"/>
            <a:r>
              <a:rPr lang="en-US" sz="2400" dirty="0"/>
              <a:t>3. Internal combustion engine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82A416-4DFE-FE5D-FF34-1504DCEC737C}"/>
              </a:ext>
            </a:extLst>
          </p:cNvPr>
          <p:cNvSpPr txBox="1"/>
          <p:nvPr/>
        </p:nvSpPr>
        <p:spPr>
          <a:xfrm>
            <a:off x="1638299" y="3035748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Application of </a:t>
            </a:r>
            <a:r>
              <a:rPr lang="en-US" sz="2400" i="1" dirty="0">
                <a:solidFill>
                  <a:srgbClr val="0070C0"/>
                </a:solidFill>
              </a:rPr>
              <a:t>coatings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Protection from </a:t>
            </a:r>
            <a:r>
              <a:rPr lang="en-US" sz="2400" dirty="0" smtClean="0">
                <a:solidFill>
                  <a:srgbClr val="0070C0"/>
                </a:solidFill>
              </a:rPr>
              <a:t>wear/friction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4CE1BC7-E94C-97C5-B4EF-88BABAED7F16}"/>
              </a:ext>
            </a:extLst>
          </p:cNvPr>
          <p:cNvSpPr txBox="1"/>
          <p:nvPr/>
        </p:nvSpPr>
        <p:spPr>
          <a:xfrm>
            <a:off x="990600" y="5216048"/>
            <a:ext cx="7391400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Thermal barrier coating </a:t>
            </a:r>
            <a:r>
              <a:rPr lang="en-US" sz="2200" dirty="0"/>
              <a:t>for rollers in hot rolling process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TiN coatings </a:t>
            </a:r>
            <a:r>
              <a:rPr lang="en-US" sz="2200" dirty="0"/>
              <a:t>on cutting tools in conventional machining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05F9ABE-50A5-39BF-ED49-58D2F95E79DC}"/>
              </a:ext>
            </a:extLst>
          </p:cNvPr>
          <p:cNvSpPr txBox="1"/>
          <p:nvPr/>
        </p:nvSpPr>
        <p:spPr>
          <a:xfrm>
            <a:off x="1066800" y="4812870"/>
            <a:ext cx="563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Protection from wear at higher temperature </a:t>
            </a:r>
          </a:p>
        </p:txBody>
      </p:sp>
    </p:spTree>
    <p:extLst>
      <p:ext uri="{BB962C8B-B14F-4D97-AF65-F5344CB8AC3E}">
        <p14:creationId xmlns:p14="http://schemas.microsoft.com/office/powerpoint/2010/main" xmlns="" val="40346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Protection from </a:t>
            </a:r>
            <a:r>
              <a:rPr lang="en-US" sz="2800" b="1" i="1" dirty="0"/>
              <a:t>Friction</a:t>
            </a:r>
            <a:r>
              <a:rPr lang="en-US" sz="2800" b="1" dirty="0"/>
              <a:t> at High Temperature</a:t>
            </a:r>
          </a:p>
          <a:p>
            <a:pPr algn="l"/>
            <a:endParaRPr lang="en-US" sz="28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46482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Ni-B-W-</a:t>
            </a:r>
            <a:r>
              <a:rPr lang="en-US" dirty="0" err="1" smtClean="0"/>
              <a:t>hBN</a:t>
            </a:r>
            <a:endParaRPr lang="en-US" dirty="0"/>
          </a:p>
        </p:txBody>
      </p:sp>
      <p:pic>
        <p:nvPicPr>
          <p:cNvPr id="5" name="Picture 4" descr="NiB2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6807200" cy="510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5334000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Ni-B-W-</a:t>
            </a:r>
            <a:r>
              <a:rPr lang="en-US" dirty="0" err="1" smtClean="0"/>
              <a:t>hBN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EDS Analysis : Ni-B</a:t>
            </a:r>
            <a:endParaRPr lang="en-US" sz="2800" b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81000" y="1066800"/>
            <a:ext cx="3818196" cy="2590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4724400" y="1066800"/>
            <a:ext cx="3818196" cy="25908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4419600"/>
          <a:ext cx="3200400" cy="1566545"/>
        </p:xfrm>
        <a:graphic>
          <a:graphicData uri="http://schemas.openxmlformats.org/drawingml/2006/table">
            <a:tbl>
              <a:tblPr/>
              <a:tblGrid>
                <a:gridCol w="963185"/>
                <a:gridCol w="637015"/>
                <a:gridCol w="990600"/>
                <a:gridCol w="609600"/>
              </a:tblGrid>
              <a:tr h="2895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Element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Weight%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Atomic%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Ni 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100.00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100.00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Totals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100.00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EDS Analysis : Ni-B-W</a:t>
            </a:r>
            <a:endParaRPr lang="en-US" sz="2800" b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81000" y="1066800"/>
            <a:ext cx="3810000" cy="2590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4724400" y="1066800"/>
            <a:ext cx="3810000" cy="25908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4267200"/>
          <a:ext cx="2785110" cy="1752600"/>
        </p:xfrm>
        <a:graphic>
          <a:graphicData uri="http://schemas.openxmlformats.org/drawingml/2006/table">
            <a:tbl>
              <a:tblPr/>
              <a:tblGrid>
                <a:gridCol w="685800"/>
                <a:gridCol w="838200"/>
                <a:gridCol w="990600"/>
                <a:gridCol w="270510"/>
              </a:tblGrid>
              <a:tr h="292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Element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Weight%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Atomic%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Ni 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99.39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99.80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W 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0.61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0.20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Totals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100.00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EDS Analysis : Ni-B-W-</a:t>
            </a:r>
            <a:r>
              <a:rPr lang="en-US" sz="2800" b="1" dirty="0" err="1" smtClean="0">
                <a:hlinkClick r:id="rId3" action="ppaction://hlinksldjump"/>
              </a:rPr>
              <a:t>hBN</a:t>
            </a:r>
            <a:endParaRPr lang="en-US" sz="2800" b="1" dirty="0"/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81000" y="1066800"/>
            <a:ext cx="3581400" cy="2590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4716204" y="1066800"/>
            <a:ext cx="3818196" cy="25908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3886200"/>
          <a:ext cx="2785110" cy="2355725"/>
        </p:xfrm>
        <a:graphic>
          <a:graphicData uri="http://schemas.openxmlformats.org/drawingml/2006/table">
            <a:tbl>
              <a:tblPr/>
              <a:tblGrid>
                <a:gridCol w="762000"/>
                <a:gridCol w="838200"/>
                <a:gridCol w="838200"/>
                <a:gridCol w="346710"/>
              </a:tblGrid>
              <a:tr h="5114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Element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Weight%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Atomic%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34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4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C 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23.54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58.62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4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N 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2.16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4.61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4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Ni 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71.34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36.34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4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W 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0.13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0.02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latin typeface="Calibri"/>
                          <a:ea typeface="Calibri"/>
                          <a:cs typeface="Times New Roman"/>
                        </a:rPr>
                        <a:t>Pb</a:t>
                      </a: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 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2.83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0.41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latin typeface="Calibri"/>
                          <a:ea typeface="Calibri"/>
                          <a:cs typeface="Times New Roman"/>
                        </a:rPr>
                        <a:t>Total 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latin typeface="Calibri"/>
                          <a:ea typeface="Calibri"/>
                          <a:cs typeface="Times New Roman"/>
                        </a:rPr>
                        <a:t>100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4582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609600" y="304800"/>
            <a:ext cx="81534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Possible Scratch Combinations</a:t>
            </a:r>
            <a:endParaRPr lang="en-US" sz="28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85800" y="1066800"/>
          <a:ext cx="6400799" cy="5181596"/>
        </p:xfrm>
        <a:graphic>
          <a:graphicData uri="http://schemas.openxmlformats.org/drawingml/2006/table">
            <a:tbl>
              <a:tblPr/>
              <a:tblGrid>
                <a:gridCol w="709948"/>
                <a:gridCol w="1814311"/>
                <a:gridCol w="1104363"/>
                <a:gridCol w="2772177"/>
              </a:tblGrid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Sr.No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Compositions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Load(N)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Font typeface="Arial" pitchFamily="34" charset="0"/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Sratch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Speed(mm/s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 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 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 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 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 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 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 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 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 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1652463"/>
              </p:ext>
            </p:extLst>
          </p:nvPr>
        </p:nvGraphicFramePr>
        <p:xfrm>
          <a:off x="152400" y="870753"/>
          <a:ext cx="6019800" cy="5911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3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24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53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Industries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Aerospace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Compressor blades, Piston heads, Engine mounts, Bearing journals, etc;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1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Automotive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Gears &amp; gear assemblies, Fuel injectors, Heat sinks, </a:t>
                      </a:r>
                      <a:r>
                        <a:rPr lang="en-US" sz="1800" dirty="0" err="1">
                          <a:latin typeface="+mn-lt"/>
                          <a:cs typeface="Times New Roman" pitchFamily="18" charset="0"/>
                        </a:rPr>
                        <a:t>etc</a:t>
                      </a: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5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Chemical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Valves, Turbine and compressor blades, rotor assemblies, Spray nozzles, Filters and components etc;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Oil and Gas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Tubes, Pump housing, Sucker rods, threaded parts, Packers, etc;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98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Materials Handling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Hydraulic cylinders and shafts, Extruders, Gears and clutches, </a:t>
                      </a:r>
                      <a:r>
                        <a:rPr lang="en-US" sz="1800" dirty="0" err="1">
                          <a:latin typeface="+mn-lt"/>
                          <a:cs typeface="Times New Roman" pitchFamily="18" charset="0"/>
                        </a:rPr>
                        <a:t>etc</a:t>
                      </a: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5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Electronic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Times New Roman" pitchFamily="18" charset="0"/>
                        </a:rPr>
                        <a:t>Capacitors, Contacts (surface, sliding, pins &amp; sockets), PWB-connectors, PWB-surface mounts, etc;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8400" y="6488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G.O. Mallory (1990)</a:t>
            </a:r>
            <a:endParaRPr lang="en-US" i="1" dirty="0"/>
          </a:p>
        </p:txBody>
      </p:sp>
      <p:pic>
        <p:nvPicPr>
          <p:cNvPr id="178178" name="Picture 2" descr="http://www.kcjplating.com/wp-content/uploads/2014/12/k4.jpg">
            <a:extLst>
              <a:ext uri="{FF2B5EF4-FFF2-40B4-BE49-F238E27FC236}">
                <a16:creationId xmlns:a16="http://schemas.microsoft.com/office/drawing/2014/main" xmlns="" id="{EAD7FDDF-BB90-4DE3-98BB-BF921816E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0364" y="976636"/>
            <a:ext cx="2599272" cy="153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8182" name="Picture 6" descr="https://www.wotech-technical-media.de/_thumbnails_/11042_4_poeton1_opt.jpg">
            <a:extLst>
              <a:ext uri="{FF2B5EF4-FFF2-40B4-BE49-F238E27FC236}">
                <a16:creationId xmlns:a16="http://schemas.microsoft.com/office/drawing/2014/main" xmlns="" id="{77E663FD-FD4E-43A3-B78A-AFE2820C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8386" y="2600493"/>
            <a:ext cx="2533025" cy="174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8184" name="Picture 8" descr="https://www.pfiinc.com/wp-content/uploads/2017/08/electrolessnickel2.png">
            <a:extLst>
              <a:ext uri="{FF2B5EF4-FFF2-40B4-BE49-F238E27FC236}">
                <a16:creationId xmlns:a16="http://schemas.microsoft.com/office/drawing/2014/main" xmlns="" id="{4780045F-6438-4BDC-9C7B-5697FE343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96449" y="4417533"/>
            <a:ext cx="1087584" cy="99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8188" name="Picture 12" descr="https://encrypted-tbn0.gstatic.com/images?q=tbn:ANd9GcQTpgA5sBAlNkWeYaqpcUC5Ivo0D3aUi9NQxds_IQpgkCu1c_al&amp;s">
            <a:extLst>
              <a:ext uri="{FF2B5EF4-FFF2-40B4-BE49-F238E27FC236}">
                <a16:creationId xmlns:a16="http://schemas.microsoft.com/office/drawing/2014/main" xmlns="" id="{D68E78CA-0729-49D8-8677-083909431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61901" y="4413481"/>
            <a:ext cx="1244847" cy="92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8190" name="Picture 14" descr="Related image">
            <a:extLst>
              <a:ext uri="{FF2B5EF4-FFF2-40B4-BE49-F238E27FC236}">
                <a16:creationId xmlns:a16="http://schemas.microsoft.com/office/drawing/2014/main" xmlns="" id="{5AA7B333-37C3-474C-ADFE-EBC011CB3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4745" y="5453133"/>
            <a:ext cx="1403350" cy="1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8192" name="Picture 16" descr="Related image">
            <a:extLst>
              <a:ext uri="{FF2B5EF4-FFF2-40B4-BE49-F238E27FC236}">
                <a16:creationId xmlns:a16="http://schemas.microsoft.com/office/drawing/2014/main" xmlns="" id="{1D631767-CFA5-4091-9469-75C5B5B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181600"/>
            <a:ext cx="979803" cy="120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6934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sz="2800" b="1" dirty="0" smtClean="0">
                <a:cs typeface="Times New Roman" pitchFamily="18" charset="0"/>
              </a:rPr>
              <a:t>Industrial Applications of Electroless Coating</a:t>
            </a:r>
            <a:endParaRPr lang="en-US" sz="2800" b="1" dirty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2000" y="1371600"/>
          <a:ext cx="5734050" cy="5172075"/>
        </p:xfrm>
        <a:graphic>
          <a:graphicData uri="http://schemas.openxmlformats.org/drawingml/2006/table">
            <a:tbl>
              <a:tblPr/>
              <a:tblGrid>
                <a:gridCol w="873760"/>
                <a:gridCol w="1565487"/>
                <a:gridCol w="1419860"/>
                <a:gridCol w="1874943"/>
              </a:tblGrid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Ni-B-W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Ni-B-W-hBN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Ni-B-W-hBN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Ni-B-W-hBN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Ni-B-W-hBN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Ni-B-W-hBN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Ni-B-W-hBN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Ni-B-W-hBN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Ni-B-W-hBN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Ni-B-W-hBN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D547BD-85E8-FF52-84C0-5142DBCE269B}"/>
              </a:ext>
            </a:extLst>
          </p:cNvPr>
          <p:cNvSpPr txBox="1"/>
          <p:nvPr/>
        </p:nvSpPr>
        <p:spPr>
          <a:xfrm>
            <a:off x="5791200" y="914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Contd</a:t>
            </a:r>
            <a:r>
              <a:rPr lang="en-US" dirty="0"/>
              <a:t> from previous page…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609600" y="304800"/>
            <a:ext cx="81534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Possible Scratch Combinations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76200"/>
            <a:ext cx="426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Lubricants:</a:t>
            </a:r>
          </a:p>
          <a:p>
            <a:pPr marL="457200" indent="-339725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/>
              <a:t>Liquid Lubricants</a:t>
            </a:r>
          </a:p>
          <a:p>
            <a:pPr marL="457200" indent="-339725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/>
              <a:t>Solid Lubricants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A18170D-F68C-C841-B91B-24BE26F0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84175007"/>
              </p:ext>
            </p:extLst>
          </p:nvPr>
        </p:nvGraphicFramePr>
        <p:xfrm>
          <a:off x="304800" y="838200"/>
          <a:ext cx="8534400" cy="5411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762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Coatings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 of coating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Lubricant 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Provide  lubrication upto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116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 CrN-Ag coating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Magnetron</a:t>
                      </a:r>
                      <a:r>
                        <a:rPr lang="en-US" baseline="0" dirty="0"/>
                        <a:t> sputtering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085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CrN /Mo</a:t>
                      </a:r>
                      <a:r>
                        <a:rPr lang="en-US" sz="1800" kern="1200" baseline="-25000" dirty="0"/>
                        <a:t>2</a:t>
                      </a:r>
                      <a:r>
                        <a:rPr lang="en-US" sz="1800" kern="1200" dirty="0"/>
                        <a:t>N multilayer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Magnetron</a:t>
                      </a:r>
                      <a:r>
                        <a:rPr lang="en-US" baseline="0" dirty="0"/>
                        <a:t> sputtering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Due to oxidation of MoO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400-600°C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50983"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dirty="0"/>
                        <a:t>Yttria-stabilized zirconia (YSZ) nanocomposite coatings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Magnetron</a:t>
                      </a:r>
                      <a:r>
                        <a:rPr lang="en-US" baseline="0" dirty="0"/>
                        <a:t> sputtering and pulsed laser hybrid 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818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 Coating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Magnetron</a:t>
                      </a:r>
                      <a:r>
                        <a:rPr lang="en-US" baseline="0" dirty="0"/>
                        <a:t> sputtering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Magneli phases of Ti oxides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1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VN coating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Magnetron</a:t>
                      </a:r>
                      <a:r>
                        <a:rPr lang="en-US" baseline="0" dirty="0"/>
                        <a:t> sputtering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Magneli phases of vanadium oxides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116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In625-Cr</a:t>
                      </a:r>
                      <a:r>
                        <a:rPr lang="en-US" sz="1800" kern="1200" baseline="-25000" dirty="0"/>
                        <a:t>2</a:t>
                      </a:r>
                      <a:r>
                        <a:rPr lang="en-US" sz="1800" kern="1200" dirty="0"/>
                        <a:t>O</a:t>
                      </a:r>
                      <a:r>
                        <a:rPr lang="en-US" sz="1800" kern="1200" baseline="-25000" dirty="0"/>
                        <a:t>3</a:t>
                      </a:r>
                      <a:r>
                        <a:rPr lang="en-US" sz="1800" kern="1200" dirty="0"/>
                        <a:t>-Ag coatings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Cold spraying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/>
              <a:t>Coatings</a:t>
            </a:r>
            <a:r>
              <a:rPr lang="en-US" sz="2800" b="1" dirty="0"/>
              <a:t> for High Temperature Lubrication </a:t>
            </a:r>
          </a:p>
          <a:p>
            <a:pPr algn="l"/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13121C-6B37-DD69-D178-91EF466C68BF}"/>
              </a:ext>
            </a:extLst>
          </p:cNvPr>
          <p:cNvSpPr txBox="1"/>
          <p:nvPr/>
        </p:nvSpPr>
        <p:spPr>
          <a:xfrm>
            <a:off x="5410200" y="634981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Contd…</a:t>
            </a:r>
          </a:p>
        </p:txBody>
      </p:sp>
    </p:spTree>
    <p:extLst>
      <p:ext uri="{BB962C8B-B14F-4D97-AF65-F5344CB8AC3E}">
        <p14:creationId xmlns:p14="http://schemas.microsoft.com/office/powerpoint/2010/main" xmlns="" val="12877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32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4115763"/>
              </p:ext>
            </p:extLst>
          </p:nvPr>
        </p:nvGraphicFramePr>
        <p:xfrm>
          <a:off x="228600" y="1981200"/>
          <a:ext cx="8610600" cy="342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629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Coatings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 of coating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Lubricant 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Provide  lubrication upto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Cu-Mo</a:t>
                      </a:r>
                      <a:r>
                        <a:rPr lang="en-US" baseline="0" dirty="0"/>
                        <a:t> coating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Ion beam</a:t>
                      </a:r>
                      <a:r>
                        <a:rPr lang="en-US" baseline="0" dirty="0"/>
                        <a:t> deposited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Oxide phases CuMoO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 and MoO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aromatic thermosetting polyester (ATSP) coating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electrostatic spray deposition (ESD)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PTFE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9988351"/>
                  </a:ext>
                </a:extLst>
              </a:tr>
              <a:tr h="66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nano-Cu/h-BN/Ni60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Laser cladding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502697"/>
                  </a:ext>
                </a:extLst>
              </a:tr>
            </a:tbl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148EC933-3E6B-C482-93CD-FDBA2237F5C7}"/>
              </a:ext>
            </a:extLst>
          </p:cNvPr>
          <p:cNvSpPr txBox="1">
            <a:spLocks/>
          </p:cNvSpPr>
          <p:nvPr/>
        </p:nvSpPr>
        <p:spPr>
          <a:xfrm>
            <a:off x="533400" y="228600"/>
            <a:ext cx="69342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/>
              <a:t>Coatings</a:t>
            </a:r>
            <a:r>
              <a:rPr lang="en-US" sz="2800" b="1" dirty="0"/>
              <a:t> for High Temperature Lubrication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D547BD-85E8-FF52-84C0-5142DBCE269B}"/>
              </a:ext>
            </a:extLst>
          </p:cNvPr>
          <p:cNvSpPr txBox="1"/>
          <p:nvPr/>
        </p:nvSpPr>
        <p:spPr>
          <a:xfrm>
            <a:off x="6057900" y="13070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Contd from previous page…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ED2CFFC-C14D-8F25-0806-8AB2AA5F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97168E74-0B66-BCF0-3869-1417F3B72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66877251"/>
              </p:ext>
            </p:extLst>
          </p:nvPr>
        </p:nvGraphicFramePr>
        <p:xfrm>
          <a:off x="533400" y="1447800"/>
          <a:ext cx="8214870" cy="196799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647119">
                  <a:extLst>
                    <a:ext uri="{9D8B030D-6E8A-4147-A177-3AD203B41FA5}">
                      <a16:colId xmlns:a16="http://schemas.microsoft.com/office/drawing/2014/main" xmlns="" val="38378120"/>
                    </a:ext>
                  </a:extLst>
                </a:gridCol>
                <a:gridCol w="3293030">
                  <a:extLst>
                    <a:ext uri="{9D8B030D-6E8A-4147-A177-3AD203B41FA5}">
                      <a16:colId xmlns:a16="http://schemas.microsoft.com/office/drawing/2014/main" xmlns="" val="740539093"/>
                    </a:ext>
                  </a:extLst>
                </a:gridCol>
                <a:gridCol w="1274721">
                  <a:extLst>
                    <a:ext uri="{9D8B030D-6E8A-4147-A177-3AD203B41FA5}">
                      <a16:colId xmlns:a16="http://schemas.microsoft.com/office/drawing/2014/main" xmlns="" val="333108564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Solid Lubricants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Working Temperature Range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Ref.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extLst>
                  <a:ext uri="{0D108BD9-81ED-4DB2-BD59-A6C34878D82A}">
                    <a16:rowId xmlns:a16="http://schemas.microsoft.com/office/drawing/2014/main" xmlns="" val="1071374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Graphite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500°C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[9]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extLst>
                  <a:ext uri="{0D108BD9-81ED-4DB2-BD59-A6C34878D82A}">
                    <a16:rowId xmlns:a16="http://schemas.microsoft.com/office/drawing/2014/main" xmlns="" val="33564123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Molybdenum Disulﬁde (MoS</a:t>
                      </a:r>
                      <a:r>
                        <a:rPr lang="en-US" sz="1900" kern="1200" baseline="-25000" dirty="0">
                          <a:effectLst/>
                        </a:rPr>
                        <a:t>2</a:t>
                      </a:r>
                      <a:r>
                        <a:rPr lang="en-US" sz="1900" kern="12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>
                          <a:effectLst/>
                        </a:rPr>
                        <a:t>300 °C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[10]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extLst>
                  <a:ext uri="{0D108BD9-81ED-4DB2-BD59-A6C34878D82A}">
                    <a16:rowId xmlns:a16="http://schemas.microsoft.com/office/drawing/2014/main" xmlns="" val="94708529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Tungsten Disulﬁde (WS</a:t>
                      </a:r>
                      <a:r>
                        <a:rPr lang="en-US" sz="1900" kern="1200" baseline="-25000" dirty="0">
                          <a:effectLst/>
                        </a:rPr>
                        <a:t>2</a:t>
                      </a:r>
                      <a:r>
                        <a:rPr lang="en-US" sz="1900" kern="12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540°C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[11]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extLst>
                  <a:ext uri="{0D108BD9-81ED-4DB2-BD59-A6C34878D82A}">
                    <a16:rowId xmlns:a16="http://schemas.microsoft.com/office/drawing/2014/main" xmlns="" val="228014324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Hexagonal Boron Nitride (hBN)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1000°C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900" kern="1200" dirty="0">
                          <a:effectLst/>
                        </a:rPr>
                        <a:t> [12]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472" marR="127472" marT="0" marB="0"/>
                </a:tc>
                <a:extLst>
                  <a:ext uri="{0D108BD9-81ED-4DB2-BD59-A6C34878D82A}">
                    <a16:rowId xmlns:a16="http://schemas.microsoft.com/office/drawing/2014/main" xmlns="" val="38033786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539D36-85DE-69E7-96E9-7C6F78393BE1}"/>
              </a:ext>
            </a:extLst>
          </p:cNvPr>
          <p:cNvSpPr txBox="1"/>
          <p:nvPr/>
        </p:nvSpPr>
        <p:spPr>
          <a:xfrm>
            <a:off x="1219200" y="4343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Decomposition of </a:t>
            </a:r>
            <a:r>
              <a:rPr lang="en-US" sz="2800" b="1" dirty="0">
                <a:solidFill>
                  <a:srgbClr val="0000FF"/>
                </a:solidFill>
                <a:hlinkClick r:id="rId3" action="ppaction://hlinksldjump"/>
              </a:rPr>
              <a:t>solid</a:t>
            </a:r>
            <a:r>
              <a:rPr lang="en-US" sz="2800" b="1" dirty="0">
                <a:solidFill>
                  <a:srgbClr val="0000FF"/>
                </a:solidFill>
              </a:rPr>
              <a:t> lubricants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4633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Working Temperature of Solid Lubricants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9EAA3D5-A175-E5B7-E5A7-787B3D48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95631443"/>
              </p:ext>
            </p:extLst>
          </p:nvPr>
        </p:nvGraphicFramePr>
        <p:xfrm>
          <a:off x="228600" y="1447800"/>
          <a:ext cx="8686799" cy="2374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98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49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96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423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2704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Solid Lubricants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Process of</a:t>
                      </a:r>
                      <a:r>
                        <a:rPr lang="en-US" b="1" baseline="0" dirty="0"/>
                        <a:t> Coating Fabrication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 Ref.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Nano -Cu/h-BN/Ni60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FF"/>
                          </a:solidFill>
                        </a:rPr>
                        <a:t>hBN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Laser Cladding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[13]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04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TiB2–TiN–SiC-hBN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Laser Assisted 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[14]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3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Ni-B- hBN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Electro Deposition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3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Ni-P- hBN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Electroless Depositon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[16]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Application of hBN in Tribological Coatings</a:t>
            </a:r>
          </a:p>
          <a:p>
            <a:pPr algn="l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216604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3ACC553-3DB1-A6A2-C09F-A8BCEDEB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685800"/>
            <a:ext cx="46482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Ni [19], Ni-P [20], Ni-B [21] etc.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Popular Electroless Tribological Coatings</a:t>
            </a:r>
          </a:p>
          <a:p>
            <a:pPr algn="l"/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51EEB9C-AA93-D290-69A4-569B2F50C6D5}"/>
              </a:ext>
            </a:extLst>
          </p:cNvPr>
          <p:cNvSpPr txBox="1"/>
          <p:nvPr/>
        </p:nvSpPr>
        <p:spPr>
          <a:xfrm>
            <a:off x="762000" y="4179958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Strengthening by Alloy and Composite 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206C63-C813-685C-D79B-4C5A82AA1B4B}"/>
              </a:ext>
            </a:extLst>
          </p:cNvPr>
          <p:cNvSpPr txBox="1"/>
          <p:nvPr/>
        </p:nvSpPr>
        <p:spPr>
          <a:xfrm>
            <a:off x="1676400" y="4738113"/>
            <a:ext cx="236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Ni-B </a:t>
            </a:r>
            <a:r>
              <a:rPr lang="en-US" sz="2000" dirty="0" smtClean="0"/>
              <a:t>[21]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Ni-B-W </a:t>
            </a:r>
            <a:r>
              <a:rPr lang="en-US" sz="2000" dirty="0" smtClean="0"/>
              <a:t>[22]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Ni-B-Mo </a:t>
            </a:r>
            <a:r>
              <a:rPr lang="en-US" sz="2000" dirty="0" smtClean="0"/>
              <a:t>[23]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Ni-B-Co </a:t>
            </a:r>
            <a:r>
              <a:rPr lang="en-US" sz="2000" dirty="0" smtClean="0"/>
              <a:t>[24] etc.</a:t>
            </a:r>
            <a:endParaRPr lang="en-US" sz="2000" dirty="0"/>
          </a:p>
        </p:txBody>
      </p:sp>
      <p:sp>
        <p:nvSpPr>
          <p:cNvPr id="6" name="Google Shape;120;g1176c8f96c9_0_8">
            <a:extLst>
              <a:ext uri="{FF2B5EF4-FFF2-40B4-BE49-F238E27FC236}">
                <a16:creationId xmlns:a16="http://schemas.microsoft.com/office/drawing/2014/main" xmlns="" id="{1F78FF4F-898E-BC03-E7A6-09ABAFD1CD83}"/>
              </a:ext>
            </a:extLst>
          </p:cNvPr>
          <p:cNvSpPr txBox="1"/>
          <p:nvPr/>
        </p:nvSpPr>
        <p:spPr>
          <a:xfrm>
            <a:off x="1066800" y="1859370"/>
            <a:ext cx="67818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US" sz="2000" b="1" i="0" u="none" strike="noStrike" cap="none" dirty="0">
                <a:solidFill>
                  <a:srgbClr val="0000FF"/>
                </a:solidFill>
                <a:cs typeface="Times New Roman" panose="02020603050405020304" pitchFamily="18" charset="0"/>
                <a:sym typeface="Arial"/>
              </a:rPr>
              <a:t>Electroless Ni-B based </a:t>
            </a:r>
            <a:r>
              <a:rPr lang="en-US" sz="2000" b="1" dirty="0">
                <a:solidFill>
                  <a:srgbClr val="0000FF"/>
                </a:solidFill>
                <a:cs typeface="Times New Roman" panose="02020603050405020304" pitchFamily="18" charset="0"/>
                <a:sym typeface="Arial"/>
              </a:rPr>
              <a:t>c</a:t>
            </a:r>
            <a:r>
              <a:rPr lang="en-US" sz="2000" b="1" i="0" u="none" strike="noStrike" cap="none" dirty="0">
                <a:solidFill>
                  <a:srgbClr val="0000FF"/>
                </a:solidFill>
                <a:cs typeface="Times New Roman" panose="02020603050405020304" pitchFamily="18" charset="0"/>
                <a:sym typeface="Arial"/>
              </a:rPr>
              <a:t>oatings are superior in terms of:</a:t>
            </a:r>
            <a:endParaRPr sz="2000" b="1" i="0" u="none" strike="noStrike" cap="none" dirty="0">
              <a:solidFill>
                <a:srgbClr val="0000FF"/>
              </a:solidFill>
              <a:cs typeface="Times New Roman" panose="02020603050405020304" pitchFamily="18" charset="0"/>
              <a:sym typeface="Arial"/>
            </a:endParaRPr>
          </a:p>
          <a:p>
            <a:pPr marL="43815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FF"/>
                </a:solidFill>
                <a:cs typeface="Times New Roman" panose="02020603050405020304" pitchFamily="18" charset="0"/>
                <a:sym typeface="Arial"/>
              </a:rPr>
              <a:t>Hardness</a:t>
            </a:r>
            <a:endParaRPr sz="2000" b="0" i="0" u="none" strike="noStrike" cap="none" dirty="0">
              <a:solidFill>
                <a:srgbClr val="0000FF"/>
              </a:solidFill>
              <a:cs typeface="Times New Roman" panose="02020603050405020304" pitchFamily="18" charset="0"/>
              <a:sym typeface="Arial"/>
            </a:endParaRPr>
          </a:p>
          <a:p>
            <a:pPr marL="43815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FF"/>
                </a:solidFill>
                <a:cs typeface="Times New Roman" panose="02020603050405020304" pitchFamily="18" charset="0"/>
                <a:sym typeface="Arial"/>
              </a:rPr>
              <a:t>Wear </a:t>
            </a:r>
            <a:r>
              <a:rPr lang="en-US" sz="2000" b="0" i="0" u="none" strike="noStrike" cap="none" dirty="0" smtClean="0">
                <a:solidFill>
                  <a:srgbClr val="0000FF"/>
                </a:solidFill>
                <a:cs typeface="Times New Roman" panose="02020603050405020304" pitchFamily="18" charset="0"/>
                <a:sym typeface="Arial"/>
              </a:rPr>
              <a:t>resistance </a:t>
            </a:r>
            <a:r>
              <a:rPr lang="en-US" sz="2000" b="0" i="0" u="none" strike="noStrike" cap="none" dirty="0" smtClean="0">
                <a:cs typeface="Times New Roman" panose="02020603050405020304" pitchFamily="18" charset="0"/>
                <a:sym typeface="Arial"/>
              </a:rPr>
              <a:t>[21]</a:t>
            </a:r>
            <a:endParaRPr sz="2000" b="0" i="0" u="none" strike="noStrike" cap="none" dirty="0"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6B9EC6-CD0A-4643-9016-F1552CFCCB9B}"/>
              </a:ext>
            </a:extLst>
          </p:cNvPr>
          <p:cNvSpPr txBox="1"/>
          <p:nvPr/>
        </p:nvSpPr>
        <p:spPr>
          <a:xfrm>
            <a:off x="5488577" y="470574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Ni-B-W </a:t>
            </a:r>
            <a:r>
              <a:rPr lang="en-US" sz="2000" dirty="0" smtClean="0"/>
              <a:t> [22]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Ni-B-SiC [</a:t>
            </a:r>
            <a:r>
              <a:rPr lang="en-US" sz="2000" dirty="0" smtClean="0"/>
              <a:t>25]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Ni-B-W-SiC [</a:t>
            </a:r>
            <a:r>
              <a:rPr lang="en-US" sz="2000" dirty="0" smtClean="0"/>
              <a:t>26]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Ni-B-Al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  <a:r>
              <a:rPr lang="en-US" sz="2000" baseline="-25000" dirty="0"/>
              <a:t>3 </a:t>
            </a:r>
            <a:r>
              <a:rPr lang="en-US" sz="2000" dirty="0"/>
              <a:t> [</a:t>
            </a:r>
            <a:r>
              <a:rPr lang="en-US" sz="2000" dirty="0" smtClean="0"/>
              <a:t>27] </a:t>
            </a:r>
            <a:r>
              <a:rPr lang="en-US" sz="2000" dirty="0"/>
              <a:t>etc.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xmlns="" val="3449154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E611954-8F13-C837-3C96-65054EF5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887EB22-FDA9-4F83-E3EB-743E6B48BFDE}"/>
              </a:ext>
            </a:extLst>
          </p:cNvPr>
          <p:cNvSpPr txBox="1"/>
          <p:nvPr/>
        </p:nvSpPr>
        <p:spPr>
          <a:xfrm>
            <a:off x="1042307" y="1143000"/>
            <a:ext cx="6858000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dirty="0">
                <a:solidFill>
                  <a:srgbClr val="0000FF"/>
                </a:solidFill>
              </a:rPr>
              <a:t>Ni-B-hBN                             </a:t>
            </a:r>
            <a:r>
              <a:rPr lang="en-US" sz="3200" b="1" dirty="0">
                <a:solidFill>
                  <a:srgbClr val="0070C0"/>
                </a:solidFill>
              </a:rPr>
              <a:t>Ni-P-hBN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2DE278-FB44-06FA-A341-4DE03BD9B015}"/>
              </a:ext>
            </a:extLst>
          </p:cNvPr>
          <p:cNvSpPr txBox="1"/>
          <p:nvPr/>
        </p:nvSpPr>
        <p:spPr>
          <a:xfrm>
            <a:off x="1276350" y="2743200"/>
            <a:ext cx="659130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/>
              <a:t>High temperature tribological characterization of Electroless Ni-B-hBN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527005F-EBEE-FC8B-9881-997244F7C6CF}"/>
              </a:ext>
            </a:extLst>
          </p:cNvPr>
          <p:cNvSpPr txBox="1"/>
          <p:nvPr/>
        </p:nvSpPr>
        <p:spPr>
          <a:xfrm>
            <a:off x="1828800" y="4598126"/>
            <a:ext cx="1730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Ni-B-hBN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C3D1DB9-D231-5BB7-4206-7773FA2A1985}"/>
              </a:ext>
            </a:extLst>
          </p:cNvPr>
          <p:cNvSpPr txBox="1"/>
          <p:nvPr/>
        </p:nvSpPr>
        <p:spPr>
          <a:xfrm>
            <a:off x="1905000" y="5879758"/>
            <a:ext cx="2111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Ni-B-W-hBN</a:t>
            </a:r>
            <a:endParaRPr lang="en-US" sz="2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D4BCDBB-24CC-CF1B-2A23-14510908B855}"/>
              </a:ext>
            </a:extLst>
          </p:cNvPr>
          <p:cNvCxnSpPr>
            <a:cxnSpLocks/>
          </p:cNvCxnSpPr>
          <p:nvPr/>
        </p:nvCxnSpPr>
        <p:spPr>
          <a:xfrm>
            <a:off x="3581400" y="4876800"/>
            <a:ext cx="1676400" cy="22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796D5927-3E9D-06CC-1F42-D771D7A2C2D5}"/>
              </a:ext>
            </a:extLst>
          </p:cNvPr>
          <p:cNvCxnSpPr>
            <a:cxnSpLocks/>
          </p:cNvCxnSpPr>
          <p:nvPr/>
        </p:nvCxnSpPr>
        <p:spPr>
          <a:xfrm flipV="1">
            <a:off x="4038600" y="5354651"/>
            <a:ext cx="1256213" cy="817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64164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2192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Now I am in position to judge the effectiveness of this composite coating, at higher temperature in two ways one by Ex-situ heat treatment and other by in-situ heat treatment testing and  I will do comparison at both situation.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990596"/>
          <a:ext cx="8153400" cy="4506472"/>
        </p:xfrm>
        <a:graphic>
          <a:graphicData uri="http://schemas.openxmlformats.org/drawingml/2006/table">
            <a:tbl>
              <a:tblPr/>
              <a:tblGrid>
                <a:gridCol w="5181600"/>
                <a:gridCol w="2971800"/>
              </a:tblGrid>
              <a:tr h="5633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Times New Roman"/>
                          <a:cs typeface="Mangal"/>
                        </a:rPr>
                        <a:t>Constituents</a:t>
                      </a:r>
                      <a:endParaRPr lang="en-US" sz="200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Mangal"/>
                        </a:rPr>
                        <a:t>Concentration</a:t>
                      </a:r>
                      <a:endParaRPr lang="en-US" sz="20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3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Nickel </a:t>
                      </a:r>
                      <a:r>
                        <a:rPr lang="en-US" sz="2000" dirty="0" smtClean="0">
                          <a:latin typeface="Times New Roman"/>
                          <a:ea typeface="Times New Roman"/>
                          <a:cs typeface="Mangal"/>
                        </a:rPr>
                        <a:t>Chloride (Source of nickel)</a:t>
                      </a:r>
                      <a:endParaRPr lang="en-US" sz="200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Mangal"/>
                        </a:rPr>
                        <a:t>20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633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Sodium </a:t>
                      </a:r>
                      <a:r>
                        <a:rPr lang="en-US" sz="2000" dirty="0" smtClean="0">
                          <a:latin typeface="Times New Roman"/>
                          <a:ea typeface="Times New Roman"/>
                          <a:cs typeface="Mangal"/>
                        </a:rPr>
                        <a:t>Hydroxide (Buffering</a:t>
                      </a:r>
                      <a:r>
                        <a:rPr lang="en-US" sz="2000" baseline="0" dirty="0" smtClean="0">
                          <a:latin typeface="Times New Roman"/>
                          <a:ea typeface="Times New Roman"/>
                          <a:cs typeface="Mangal"/>
                        </a:rPr>
                        <a:t> Agent )</a:t>
                      </a:r>
                      <a:endParaRPr lang="en-US" sz="200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Mangal"/>
                        </a:rPr>
                        <a:t>40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33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Sodium </a:t>
                      </a:r>
                      <a:r>
                        <a:rPr lang="en-US" sz="2000" dirty="0" err="1" smtClean="0">
                          <a:latin typeface="Times New Roman"/>
                          <a:ea typeface="Times New Roman"/>
                          <a:cs typeface="Mangal"/>
                        </a:rPr>
                        <a:t>Borohydride</a:t>
                      </a:r>
                      <a:r>
                        <a:rPr lang="en-US" sz="2000" dirty="0" smtClean="0">
                          <a:latin typeface="Times New Roman"/>
                          <a:ea typeface="Times New Roman"/>
                          <a:cs typeface="Mangal"/>
                        </a:rPr>
                        <a:t> (Reducing Agent)</a:t>
                      </a:r>
                      <a:endParaRPr lang="en-US" sz="200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Mangal"/>
                        </a:rPr>
                        <a:t>0.8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33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Sodium </a:t>
                      </a:r>
                      <a:r>
                        <a:rPr lang="en-US" sz="2000" dirty="0" err="1" smtClean="0">
                          <a:latin typeface="Times New Roman"/>
                          <a:ea typeface="Times New Roman"/>
                          <a:cs typeface="Mangal"/>
                        </a:rPr>
                        <a:t>Tungstate</a:t>
                      </a:r>
                      <a:r>
                        <a:rPr lang="en-US" sz="2000" dirty="0" smtClean="0">
                          <a:latin typeface="Times New Roman"/>
                          <a:ea typeface="Times New Roman"/>
                          <a:cs typeface="Mangal"/>
                        </a:rPr>
                        <a:t> (source</a:t>
                      </a:r>
                      <a:r>
                        <a:rPr lang="en-US" sz="2000" baseline="0" dirty="0" smtClean="0">
                          <a:latin typeface="Times New Roman"/>
                          <a:ea typeface="Times New Roman"/>
                          <a:cs typeface="Mangal"/>
                        </a:rPr>
                        <a:t> of W)</a:t>
                      </a:r>
                      <a:endParaRPr lang="en-US" sz="200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25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33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latin typeface="Times New Roman"/>
                          <a:ea typeface="Times New Roman"/>
                          <a:cs typeface="Mangal"/>
                        </a:rPr>
                        <a:t>Ethylenediamine</a:t>
                      </a:r>
                      <a:r>
                        <a:rPr lang="en-US" sz="2000" dirty="0" smtClean="0">
                          <a:latin typeface="Times New Roman"/>
                          <a:ea typeface="Times New Roman"/>
                          <a:cs typeface="Mangal"/>
                        </a:rPr>
                        <a:t> (</a:t>
                      </a:r>
                      <a:r>
                        <a:rPr lang="en-US" sz="2000" dirty="0" err="1" smtClean="0">
                          <a:latin typeface="Times New Roman"/>
                          <a:ea typeface="Times New Roman"/>
                          <a:cs typeface="Mangal"/>
                        </a:rPr>
                        <a:t>Complexing</a:t>
                      </a:r>
                      <a:r>
                        <a:rPr lang="en-US" sz="2000" dirty="0" smtClean="0">
                          <a:latin typeface="Times New Roman"/>
                          <a:ea typeface="Times New Roman"/>
                          <a:cs typeface="Mangal"/>
                        </a:rPr>
                        <a:t> Agent)</a:t>
                      </a:r>
                      <a:endParaRPr lang="en-US" sz="200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59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33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Lead </a:t>
                      </a:r>
                      <a:r>
                        <a:rPr lang="en-US" sz="2000" dirty="0" smtClean="0">
                          <a:latin typeface="Times New Roman"/>
                          <a:ea typeface="Times New Roman"/>
                          <a:cs typeface="Mangal"/>
                        </a:rPr>
                        <a:t>Nitrate (</a:t>
                      </a:r>
                      <a:r>
                        <a:rPr lang="en-US" sz="2000" dirty="0" err="1" smtClean="0">
                          <a:latin typeface="Times New Roman"/>
                          <a:ea typeface="Times New Roman"/>
                          <a:cs typeface="Mangal"/>
                        </a:rPr>
                        <a:t>Stablizer</a:t>
                      </a:r>
                      <a:r>
                        <a:rPr lang="en-US" sz="2000" dirty="0" smtClean="0">
                          <a:latin typeface="Times New Roman"/>
                          <a:ea typeface="Times New Roman"/>
                          <a:cs typeface="Mangal"/>
                        </a:rPr>
                        <a:t>)</a:t>
                      </a:r>
                      <a:endParaRPr lang="en-US" sz="200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0.0175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33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latin typeface="Times New Roman"/>
                          <a:ea typeface="Times New Roman"/>
                          <a:cs typeface="Mangal"/>
                        </a:rPr>
                        <a:t>hBN</a:t>
                      </a: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 particles</a:t>
                      </a: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Mangal"/>
                        </a:rPr>
                        <a:t>1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13716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hlinkClick r:id="rId3" action="ppaction://hlinksldjump"/>
              </a:rPr>
              <a:t>hBN </a:t>
            </a:r>
            <a:r>
              <a:rPr lang="en-US" sz="2800" b="1" dirty="0" smtClean="0"/>
              <a:t>can </a:t>
            </a:r>
            <a:r>
              <a:rPr lang="en-US" sz="2800" b="1" dirty="0"/>
              <a:t>sustain </a:t>
            </a:r>
            <a:r>
              <a:rPr lang="en-US" sz="2800" b="1" dirty="0" smtClean="0"/>
              <a:t>1000°C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6670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0000FF"/>
                </a:solidFill>
              </a:rPr>
              <a:t>Incorporation of hBN as solid lubricant can be beneficial in terms of high temperature tribological </a:t>
            </a:r>
            <a:r>
              <a:rPr lang="en-US" sz="2400" dirty="0" smtClean="0">
                <a:solidFill>
                  <a:srgbClr val="0000FF"/>
                </a:solidFill>
              </a:rPr>
              <a:t>applications [5]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372879995"/>
              </p:ext>
            </p:extLst>
          </p:nvPr>
        </p:nvGraphicFramePr>
        <p:xfrm>
          <a:off x="457200" y="1066800"/>
          <a:ext cx="82296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latin typeface="Times New Roman"/>
                          <a:ea typeface="AdvGulliv-R"/>
                          <a:cs typeface="Times New Roman"/>
                        </a:rPr>
                        <a:t>Component of Bath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latin typeface="Times New Roman"/>
                          <a:ea typeface="AdvGulliv-R"/>
                          <a:cs typeface="Times New Roman"/>
                        </a:rPr>
                        <a:t>Function</a:t>
                      </a:r>
                      <a:endParaRPr lang="en-US" sz="2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Metal </a:t>
                      </a: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  <a:hlinkClick r:id="rId2" action="ppaction://hlinksldjump"/>
                        </a:rPr>
                        <a:t>ions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Source of metal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Reducing agents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Supply electrons to reduce the metal ions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Complexing agents 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Prevent excess of free metal ions concentration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latin typeface="Times New Roman"/>
                          <a:ea typeface="AdvGulliv-R"/>
                          <a:cs typeface="Times New Roman"/>
                        </a:rPr>
                        <a:t>Accelerators </a:t>
                      </a:r>
                      <a:endParaRPr lang="en-US" sz="2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Accelerate the reducing agent and increase the deposition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latin typeface="Times New Roman"/>
                          <a:ea typeface="AdvGulliv-R"/>
                          <a:cs typeface="Times New Roman"/>
                        </a:rPr>
                        <a:t>Stabilizers </a:t>
                      </a:r>
                      <a:endParaRPr lang="en-US" sz="2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Stabilize the bath from decomposition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latin typeface="Times New Roman"/>
                          <a:ea typeface="AdvGulliv-R"/>
                          <a:cs typeface="Times New Roman"/>
                        </a:rPr>
                        <a:t>Buffers </a:t>
                      </a:r>
                      <a:endParaRPr lang="en-US" sz="2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Sustain the pH for long time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latin typeface="Times New Roman"/>
                          <a:ea typeface="AdvGulliv-R"/>
                          <a:cs typeface="Times New Roman"/>
                        </a:rPr>
                        <a:t>pH regulators </a:t>
                      </a:r>
                      <a:endParaRPr lang="en-US" sz="2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pH adjustment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Temperature 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Energy for deposition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latin typeface="Times New Roman"/>
                          <a:ea typeface="AdvGulliv-R"/>
                          <a:cs typeface="Times New Roman"/>
                        </a:rPr>
                        <a:t>Surfactant</a:t>
                      </a:r>
                      <a:endParaRPr lang="en-US" sz="2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Times New Roman"/>
                          <a:ea typeface="AdvGulliv-R"/>
                          <a:cs typeface="Times New Roman"/>
                        </a:rPr>
                        <a:t>Lower the surface tension of a liquid and promotes the coating deposition reaction</a:t>
                      </a:r>
                      <a:endParaRPr lang="en-US" sz="2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B19C8FC-CAF0-2141-8EE1-BF94A9D7A36B}"/>
              </a:ext>
            </a:extLst>
          </p:cNvPr>
          <p:cNvSpPr txBox="1"/>
          <p:nvPr/>
        </p:nvSpPr>
        <p:spPr>
          <a:xfrm>
            <a:off x="533400" y="3048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Objectives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143000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To fabricate the coatings.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To Incorporate  hBN for better mechanical and tribological properties.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Characterization of the coatings.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To check high temperature suitability of the coatings.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WhatsApp Image 2022-09-27 at 10.47.17 AM.jpe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430" b="15430"/>
          <a:stretch>
            <a:fillRect/>
          </a:stretch>
        </p:blipFill>
        <p:spPr>
          <a:xfrm>
            <a:off x="685800" y="1219200"/>
            <a:ext cx="7696200" cy="5486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Set up for Deposition of Electroless Coating</a:t>
            </a:r>
          </a:p>
        </p:txBody>
      </p:sp>
      <p:sp>
        <p:nvSpPr>
          <p:cNvPr id="8" name="Google Shape;180;p10"/>
          <p:cNvSpPr txBox="1"/>
          <p:nvPr/>
        </p:nvSpPr>
        <p:spPr>
          <a:xfrm>
            <a:off x="6781800" y="1295400"/>
            <a:ext cx="17907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Thermometer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9" name="Google Shape;181;p10"/>
          <p:cNvCxnSpPr/>
          <p:nvPr/>
        </p:nvCxnSpPr>
        <p:spPr>
          <a:xfrm rot="10800000" flipV="1">
            <a:off x="6477000" y="1676400"/>
            <a:ext cx="419100" cy="304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2" name="Google Shape;182;p10"/>
          <p:cNvSpPr txBox="1"/>
          <p:nvPr/>
        </p:nvSpPr>
        <p:spPr>
          <a:xfrm>
            <a:off x="1295400" y="6324600"/>
            <a:ext cx="17716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pH Meter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3" name="Google Shape;183;p10"/>
          <p:cNvCxnSpPr/>
          <p:nvPr/>
        </p:nvCxnSpPr>
        <p:spPr>
          <a:xfrm rot="5400000" flipH="1">
            <a:off x="1400175" y="5915025"/>
            <a:ext cx="533400" cy="28575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4" name="Google Shape;189;p10"/>
          <p:cNvSpPr txBox="1"/>
          <p:nvPr/>
        </p:nvSpPr>
        <p:spPr>
          <a:xfrm>
            <a:off x="7772400" y="4876800"/>
            <a:ext cx="12001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Speed (RPM) controller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5" name="Google Shape;191;p10"/>
          <p:cNvCxnSpPr/>
          <p:nvPr/>
        </p:nvCxnSpPr>
        <p:spPr>
          <a:xfrm rot="10800000">
            <a:off x="6096000" y="5105400"/>
            <a:ext cx="1752600" cy="76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188;p10"/>
          <p:cNvSpPr txBox="1"/>
          <p:nvPr/>
        </p:nvSpPr>
        <p:spPr>
          <a:xfrm>
            <a:off x="3124200" y="6019800"/>
            <a:ext cx="2133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Temperature controller 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8" name="Google Shape;190;p10"/>
          <p:cNvCxnSpPr/>
          <p:nvPr/>
        </p:nvCxnSpPr>
        <p:spPr>
          <a:xfrm flipV="1">
            <a:off x="4343400" y="5257800"/>
            <a:ext cx="1009650" cy="76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" name="Google Shape;187;p10"/>
          <p:cNvSpPr txBox="1"/>
          <p:nvPr/>
        </p:nvSpPr>
        <p:spPr>
          <a:xfrm>
            <a:off x="4267200" y="4724400"/>
            <a:ext cx="225583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Magnetic Stirrer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" name="Google Shape;178;p10"/>
          <p:cNvSpPr txBox="1"/>
          <p:nvPr/>
        </p:nvSpPr>
        <p:spPr>
          <a:xfrm>
            <a:off x="7010400" y="2362200"/>
            <a:ext cx="10668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Silicon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Oil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Bath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Google Shape;179;p10"/>
          <p:cNvCxnSpPr/>
          <p:nvPr/>
        </p:nvCxnSpPr>
        <p:spPr>
          <a:xfrm rot="10800000" flipV="1">
            <a:off x="6019800" y="2971800"/>
            <a:ext cx="971550" cy="457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" name="Google Shape;176;p10"/>
          <p:cNvSpPr txBox="1"/>
          <p:nvPr/>
        </p:nvSpPr>
        <p:spPr>
          <a:xfrm>
            <a:off x="2667000" y="2286000"/>
            <a:ext cx="990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Flat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bottom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flask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6" name="Google Shape;177;p10"/>
          <p:cNvCxnSpPr/>
          <p:nvPr/>
        </p:nvCxnSpPr>
        <p:spPr>
          <a:xfrm>
            <a:off x="3581400" y="2743200"/>
            <a:ext cx="1066800" cy="76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" name="Google Shape;185;p10"/>
          <p:cNvSpPr txBox="1"/>
          <p:nvPr/>
        </p:nvSpPr>
        <p:spPr>
          <a:xfrm>
            <a:off x="5181600" y="1295400"/>
            <a:ext cx="1428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Sample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4" name="Google Shape;186;p10"/>
          <p:cNvCxnSpPr/>
          <p:nvPr/>
        </p:nvCxnSpPr>
        <p:spPr>
          <a:xfrm rot="10800000" flipV="1">
            <a:off x="5105400" y="1600200"/>
            <a:ext cx="381000" cy="304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7" name="Google Shape;192;p10"/>
          <p:cNvSpPr txBox="1"/>
          <p:nvPr/>
        </p:nvSpPr>
        <p:spPr>
          <a:xfrm>
            <a:off x="3124200" y="1295400"/>
            <a:ext cx="857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Stand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8" name="Google Shape;193;p10"/>
          <p:cNvCxnSpPr/>
          <p:nvPr/>
        </p:nvCxnSpPr>
        <p:spPr>
          <a:xfrm rot="10800000" flipV="1">
            <a:off x="2590800" y="1447800"/>
            <a:ext cx="533400" cy="1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2" name="TextBox 41"/>
          <p:cNvSpPr txBox="1"/>
          <p:nvPr/>
        </p:nvSpPr>
        <p:spPr>
          <a:xfrm>
            <a:off x="6400800" y="5867400"/>
            <a:ext cx="110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Beakers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Google Shape;169;g116a13c7a55_3_0"/>
          <p:cNvSpPr txBox="1">
            <a:spLocks/>
          </p:cNvSpPr>
          <p:nvPr/>
        </p:nvSpPr>
        <p:spPr>
          <a:xfrm>
            <a:off x="381000" y="1143000"/>
            <a:ext cx="8305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4212" marR="0" lvl="0" indent="-51435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ts val="18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Preparation of substrate (grinding, polishing, degreasing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4212" marR="0" lvl="0" indent="-51435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ts val="18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Measurement of chemicals</a:t>
            </a:r>
          </a:p>
          <a:p>
            <a:pPr marL="684212" marR="0" lvl="0" indent="-51435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ts val="18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Preparation of bath</a:t>
            </a:r>
          </a:p>
          <a:p>
            <a:pPr marL="684212" marR="0" lvl="0" indent="-51435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ts val="18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Immersion of bath to develop coating</a:t>
            </a:r>
          </a:p>
          <a:p>
            <a:pPr marL="684212" marR="0" lvl="0" indent="-51435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ts val="18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Thorough characterization of mechanical and tribological properties.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609600" y="304800"/>
            <a:ext cx="8229600" cy="6397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/>
          </a:p>
        </p:txBody>
      </p:sp>
      <p:pic>
        <p:nvPicPr>
          <p:cNvPr id="9" name="Picture 8" descr="WhatsApp Image 2022-09-27 at 10.47.16 AM.jpeg"/>
          <p:cNvPicPr>
            <a:picLocks noChangeAspect="1"/>
          </p:cNvPicPr>
          <p:nvPr/>
        </p:nvPicPr>
        <p:blipFill>
          <a:blip r:embed="rId2"/>
          <a:srcRect l="5948" t="20000" r="28629" b="14286"/>
          <a:stretch>
            <a:fillRect/>
          </a:stretch>
        </p:blipFill>
        <p:spPr>
          <a:xfrm>
            <a:off x="457200" y="1828800"/>
            <a:ext cx="3352800" cy="3505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Uncoated Sample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3962400" y="1905000"/>
            <a:ext cx="5181600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6858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defRPr/>
            </a:pPr>
            <a:r>
              <a:rPr lang="en-US" sz="2000" b="1" dirty="0" smtClean="0">
                <a:cs typeface="Times New Roman" pitchFamily="18" charset="0"/>
              </a:rPr>
              <a:t>Substrate Material:</a:t>
            </a:r>
            <a:r>
              <a:rPr lang="en-US" sz="2000" dirty="0" smtClean="0">
                <a:cs typeface="Times New Roman" pitchFamily="18" charset="0"/>
              </a:rPr>
              <a:t>   Steel  AISI-1025</a:t>
            </a:r>
            <a:endParaRPr lang="en-US" sz="2000" b="1" dirty="0" smtClean="0">
              <a:cs typeface="Times New Roman" pitchFamily="18" charset="0"/>
            </a:endParaRPr>
          </a:p>
          <a:p>
            <a:pPr marL="228600" lvl="0" indent="-228600" defTabSz="6858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defRPr/>
            </a:pPr>
            <a:r>
              <a:rPr lang="en-US" sz="2000" b="1" dirty="0" smtClean="0">
                <a:cs typeface="Times New Roman" pitchFamily="18" charset="0"/>
              </a:rPr>
              <a:t>Substrate Dimensions:  </a:t>
            </a:r>
            <a:r>
              <a:rPr lang="en-US" sz="2000" dirty="0" smtClean="0">
                <a:cs typeface="Times New Roman" pitchFamily="18" charset="0"/>
              </a:rPr>
              <a:t>(30 mm × 20 mm × 5 mm)</a:t>
            </a:r>
            <a:endParaRPr lang="en-US" sz="2000" dirty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E85D7B0-B6B7-2A79-063E-BD86750D88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067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Coatings Fabricated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990600"/>
            <a:ext cx="57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1. Ni-B </a:t>
            </a:r>
            <a:r>
              <a:rPr lang="en-US" sz="2000" dirty="0" smtClean="0"/>
              <a:t>(Alloy Coating)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2. Ni-B-W </a:t>
            </a:r>
            <a:r>
              <a:rPr lang="en-US" sz="2000" dirty="0" smtClean="0"/>
              <a:t>(Alloy Coating)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3. Ni-B-W-</a:t>
            </a:r>
            <a:r>
              <a:rPr lang="en-US" sz="2800" b="1" dirty="0" err="1" smtClean="0">
                <a:solidFill>
                  <a:schemeClr val="accent1"/>
                </a:solidFill>
              </a:rPr>
              <a:t>hBN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(Composite Coating) </a:t>
            </a:r>
            <a:endParaRPr lang="en-US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85800" y="2667000"/>
          <a:ext cx="7620001" cy="3733800"/>
        </p:xfrm>
        <a:graphic>
          <a:graphicData uri="http://schemas.openxmlformats.org/drawingml/2006/table">
            <a:tbl>
              <a:tblPr/>
              <a:tblGrid>
                <a:gridCol w="2209800"/>
                <a:gridCol w="1447800"/>
                <a:gridCol w="1676400"/>
                <a:gridCol w="2286001"/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+mn-lt"/>
                          <a:ea typeface="Times New Roman"/>
                          <a:cs typeface="Mangal"/>
                        </a:rPr>
                        <a:t>Constituents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Mangal"/>
                          <a:hlinkClick r:id="rId2" action="ppaction://hlinksldjump"/>
                        </a:rPr>
                        <a:t>Ni-B</a:t>
                      </a:r>
                      <a:endParaRPr lang="en-US" sz="1800" b="1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Mangal"/>
                        </a:rPr>
                        <a:t>Ni-B-W</a:t>
                      </a:r>
                      <a:endParaRPr lang="en-US" sz="1800" b="1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Mangal"/>
                        </a:rPr>
                        <a:t>Ni-B-W-hBN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Nickel </a:t>
                      </a: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Chloride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20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20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20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Sodium </a:t>
                      </a: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Hydroxide</a:t>
                      </a:r>
                      <a:r>
                        <a:rPr lang="en-US" sz="1800" baseline="0" dirty="0" smtClean="0">
                          <a:latin typeface="+mn-lt"/>
                          <a:ea typeface="Times New Roman"/>
                          <a:cs typeface="Mangal"/>
                        </a:rPr>
                        <a:t> 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40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40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40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Sodium </a:t>
                      </a: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Borohydride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0.8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0.8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0.8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Sodium Tungstate</a:t>
                      </a: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̶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25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25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Ethylenediamine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59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59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59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Lead </a:t>
                      </a: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Nitrate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0.0175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0.0175 g/l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0.0175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hBN particles</a:t>
                      </a: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̶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̶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Mangal"/>
                        </a:rPr>
                        <a:t>1 g/l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Plating Time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3h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3h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3h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Bath pH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13±2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13±2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13±2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Bath Temperature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90±2°C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90±2°C</a:t>
                      </a: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90±2°C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Tween-20 Surfactant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̶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̶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571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Mangal"/>
                        </a:rPr>
                        <a:t>0.045ml/l</a:t>
                      </a:r>
                      <a:endParaRPr lang="en-US" sz="1800" dirty="0">
                        <a:latin typeface="+mn-lt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9314</TotalTime>
  <Words>2627</Words>
  <Application>Microsoft Office PowerPoint</Application>
  <PresentationFormat>On-screen Show (4:3)</PresentationFormat>
  <Paragraphs>606</Paragraphs>
  <Slides>40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temperature characterization of electroless tribological coatings</dc:title>
  <dc:creator>hp</dc:creator>
  <cp:lastModifiedBy>hp</cp:lastModifiedBy>
  <cp:revision>125</cp:revision>
  <dcterms:created xsi:type="dcterms:W3CDTF">2022-09-19T06:16:09Z</dcterms:created>
  <dcterms:modified xsi:type="dcterms:W3CDTF">2022-11-25T09:39:37Z</dcterms:modified>
</cp:coreProperties>
</file>